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76" r:id="rId5"/>
  </p:sldMasterIdLst>
  <p:notesMasterIdLst>
    <p:notesMasterId r:id="rId55"/>
  </p:notesMasterIdLst>
  <p:handoutMasterIdLst>
    <p:handoutMasterId r:id="rId56"/>
  </p:handoutMasterIdLst>
  <p:sldIdLst>
    <p:sldId id="256" r:id="rId6"/>
    <p:sldId id="257" r:id="rId7"/>
    <p:sldId id="258" r:id="rId8"/>
    <p:sldId id="283" r:id="rId9"/>
    <p:sldId id="299" r:id="rId10"/>
    <p:sldId id="292" r:id="rId11"/>
    <p:sldId id="305" r:id="rId12"/>
    <p:sldId id="306" r:id="rId13"/>
    <p:sldId id="294" r:id="rId14"/>
    <p:sldId id="297" r:id="rId15"/>
    <p:sldId id="313" r:id="rId16"/>
    <p:sldId id="322" r:id="rId17"/>
    <p:sldId id="315" r:id="rId18"/>
    <p:sldId id="309" r:id="rId19"/>
    <p:sldId id="316" r:id="rId20"/>
    <p:sldId id="336" r:id="rId21"/>
    <p:sldId id="350" r:id="rId22"/>
    <p:sldId id="319" r:id="rId23"/>
    <p:sldId id="345" r:id="rId24"/>
    <p:sldId id="346" r:id="rId25"/>
    <p:sldId id="347" r:id="rId26"/>
    <p:sldId id="348" r:id="rId27"/>
    <p:sldId id="351" r:id="rId28"/>
    <p:sldId id="323" r:id="rId29"/>
    <p:sldId id="340" r:id="rId30"/>
    <p:sldId id="317" r:id="rId31"/>
    <p:sldId id="344" r:id="rId32"/>
    <p:sldId id="343" r:id="rId33"/>
    <p:sldId id="320" r:id="rId34"/>
    <p:sldId id="310" r:id="rId35"/>
    <p:sldId id="321" r:id="rId36"/>
    <p:sldId id="349" r:id="rId37"/>
    <p:sldId id="338" r:id="rId38"/>
    <p:sldId id="337" r:id="rId39"/>
    <p:sldId id="324" r:id="rId40"/>
    <p:sldId id="339" r:id="rId41"/>
    <p:sldId id="325" r:id="rId42"/>
    <p:sldId id="342" r:id="rId43"/>
    <p:sldId id="326" r:id="rId44"/>
    <p:sldId id="327" r:id="rId45"/>
    <p:sldId id="328" r:id="rId46"/>
    <p:sldId id="329" r:id="rId47"/>
    <p:sldId id="332" r:id="rId48"/>
    <p:sldId id="334" r:id="rId49"/>
    <p:sldId id="341" r:id="rId50"/>
    <p:sldId id="330" r:id="rId51"/>
    <p:sldId id="333" r:id="rId52"/>
    <p:sldId id="262" r:id="rId53"/>
    <p:sldId id="26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D381A9-B679-46E4-B1AD-B4BA49186FB1}" v="48075" dt="2019-07-12T12:37:27.526"/>
  </p1510:revLst>
</p1510:revInfo>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5461" autoAdjust="0"/>
  </p:normalViewPr>
  <p:slideViewPr>
    <p:cSldViewPr snapToGrid="0">
      <p:cViewPr varScale="1">
        <p:scale>
          <a:sx n="48" d="100"/>
          <a:sy n="48" d="100"/>
        </p:scale>
        <p:origin x="2021" y="19"/>
      </p:cViewPr>
      <p:guideLst/>
    </p:cSldViewPr>
  </p:slideViewPr>
  <p:outlineViewPr>
    <p:cViewPr>
      <p:scale>
        <a:sx n="33" d="100"/>
        <a:sy n="33" d="100"/>
      </p:scale>
      <p:origin x="0" y="-942"/>
    </p:cViewPr>
  </p:outlineViewPr>
  <p:notesTextViewPr>
    <p:cViewPr>
      <p:scale>
        <a:sx n="125" d="100"/>
        <a:sy n="125" d="100"/>
      </p:scale>
      <p:origin x="0" y="0"/>
    </p:cViewPr>
  </p:notesTextViewPr>
  <p:sorterViewPr>
    <p:cViewPr>
      <p:scale>
        <a:sx n="75" d="100"/>
        <a:sy n="75" d="100"/>
      </p:scale>
      <p:origin x="0" y="0"/>
    </p:cViewPr>
  </p:sorterViewPr>
  <p:notesViewPr>
    <p:cSldViewPr snapToGrid="0">
      <p:cViewPr varScale="1">
        <p:scale>
          <a:sx n="84" d="100"/>
          <a:sy n="84" d="100"/>
        </p:scale>
        <p:origin x="300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hyperlink" Target="https://fernandofranzini.wordpress.com/2017/09/04/full-stack-web-developer/" TargetMode="External"/><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7.png"/></Relationships>
</file>

<file path=ppt/diagrams/_rels/data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hyperlink" Target="http://commons.wikimedia.org/wiki/file:user-admin-gear.svg" TargetMode="External"/><Relationship Id="rId7" Type="http://schemas.openxmlformats.org/officeDocument/2006/relationships/hyperlink" Target="https://fernandofranzini.wordpress.com/2017/09/04/full-stack-web-developer/" TargetMode="External"/><Relationship Id="rId2" Type="http://schemas.openxmlformats.org/officeDocument/2006/relationships/image" Target="../media/image18.png"/><Relationship Id="rId1" Type="http://schemas.openxmlformats.org/officeDocument/2006/relationships/image" Target="../media/image15.png"/><Relationship Id="rId6" Type="http://schemas.openxmlformats.org/officeDocument/2006/relationships/image" Target="../media/image16.png"/><Relationship Id="rId5" Type="http://schemas.openxmlformats.org/officeDocument/2006/relationships/hyperlink" Target="http://commons.wikimedia.org/wiki/File:User-edit.svg" TargetMode="External"/><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hyperlink" Target="http://www.newsfilter.gr/2009/05/26/ethismos-sto-kinito-tilefono/"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fernandofranzini.wordpress.com/2017/09/04/full-stack-web-developer/" TargetMode="External"/><Relationship Id="rId1" Type="http://schemas.openxmlformats.org/officeDocument/2006/relationships/image" Target="../media/image16.png"/><Relationship Id="rId4" Type="http://schemas.openxmlformats.org/officeDocument/2006/relationships/hyperlink" Target="http://commons.wikimedia.org/wiki/File:User_with_smile.svg"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fernandofranzini.wordpress.com/2017/09/04/full-stack-web-developer/" TargetMode="External"/><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hyperlink" Target="http://commons.wikimedia.org/wiki/file:user-admin-gear.svg" TargetMode="External"/><Relationship Id="rId7" Type="http://schemas.openxmlformats.org/officeDocument/2006/relationships/hyperlink" Target="https://fernandofranzini.wordpress.com/2017/09/04/full-stack-web-developer/" TargetMode="External"/><Relationship Id="rId2" Type="http://schemas.openxmlformats.org/officeDocument/2006/relationships/image" Target="../media/image18.png"/><Relationship Id="rId1" Type="http://schemas.openxmlformats.org/officeDocument/2006/relationships/image" Target="../media/image15.png"/><Relationship Id="rId6" Type="http://schemas.openxmlformats.org/officeDocument/2006/relationships/image" Target="../media/image16.png"/><Relationship Id="rId5" Type="http://schemas.openxmlformats.org/officeDocument/2006/relationships/hyperlink" Target="http://commons.wikimedia.org/wiki/File:User-edit.svg" TargetMode="External"/><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hyperlink" Target="http://www.newsfilter.gr/2009/05/26/ethismos-sto-kinito-tilefono/"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fernandofranzini.wordpress.com/2017/09/04/full-stack-web-developer/" TargetMode="External"/><Relationship Id="rId1" Type="http://schemas.openxmlformats.org/officeDocument/2006/relationships/image" Target="../media/image16.png"/><Relationship Id="rId4" Type="http://schemas.openxmlformats.org/officeDocument/2006/relationships/hyperlink" Target="http://commons.wikimedia.org/wiki/File:User_with_smile.sv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5F2C4F-3D41-4918-8A22-0C096909DBD7}" type="doc">
      <dgm:prSet loTypeId="urn:microsoft.com/office/officeart/2005/8/layout/vList4" loCatId="list" qsTypeId="urn:microsoft.com/office/officeart/2005/8/quickstyle/simple1" qsCatId="simple" csTypeId="urn:microsoft.com/office/officeart/2005/8/colors/colorful2" csCatId="colorful" phldr="1"/>
      <dgm:spPr/>
    </dgm:pt>
    <dgm:pt modelId="{88AEF513-EFE3-42C0-A278-B64200E21087}">
      <dgm:prSet phldrT="[Text]"/>
      <dgm:spPr/>
      <dgm:t>
        <a:bodyPr/>
        <a:lstStyle/>
        <a:p>
          <a:r>
            <a:rPr lang="en-US" dirty="0"/>
            <a:t>Stakeholder</a:t>
          </a:r>
        </a:p>
      </dgm:t>
    </dgm:pt>
    <dgm:pt modelId="{4BBF69B6-21AB-49BE-8294-3ABFD660104D}" type="parTrans" cxnId="{3C413301-AC30-44FA-8818-2696C454BFFF}">
      <dgm:prSet/>
      <dgm:spPr/>
      <dgm:t>
        <a:bodyPr/>
        <a:lstStyle/>
        <a:p>
          <a:endParaRPr lang="en-US"/>
        </a:p>
      </dgm:t>
    </dgm:pt>
    <dgm:pt modelId="{E28F8209-FBCA-4EFA-AF9F-FFB5E13CF5C6}" type="sibTrans" cxnId="{3C413301-AC30-44FA-8818-2696C454BFFF}">
      <dgm:prSet/>
      <dgm:spPr/>
      <dgm:t>
        <a:bodyPr/>
        <a:lstStyle/>
        <a:p>
          <a:endParaRPr lang="en-US"/>
        </a:p>
      </dgm:t>
    </dgm:pt>
    <dgm:pt modelId="{CE5036BB-E306-4C4A-9564-EFA592DFE530}">
      <dgm:prSet phldrT="[Text]"/>
      <dgm:spPr/>
      <dgm:t>
        <a:bodyPr/>
        <a:lstStyle/>
        <a:p>
          <a:r>
            <a:rPr lang="en-US" dirty="0"/>
            <a:t>Developer</a:t>
          </a:r>
        </a:p>
      </dgm:t>
    </dgm:pt>
    <dgm:pt modelId="{2D2517DA-3ABF-4F9A-828F-10A92B54EA50}" type="parTrans" cxnId="{AB071909-6705-47BD-9467-0757A85DB32B}">
      <dgm:prSet/>
      <dgm:spPr/>
      <dgm:t>
        <a:bodyPr/>
        <a:lstStyle/>
        <a:p>
          <a:endParaRPr lang="en-US"/>
        </a:p>
      </dgm:t>
    </dgm:pt>
    <dgm:pt modelId="{24076F03-F690-4664-AE34-C9F62E598C0F}" type="sibTrans" cxnId="{AB071909-6705-47BD-9467-0757A85DB32B}">
      <dgm:prSet/>
      <dgm:spPr/>
      <dgm:t>
        <a:bodyPr/>
        <a:lstStyle/>
        <a:p>
          <a:endParaRPr lang="en-US"/>
        </a:p>
      </dgm:t>
    </dgm:pt>
    <dgm:pt modelId="{2E8BDC21-36CD-40B9-A5E5-61103F67C2C9}">
      <dgm:prSet phldrT="[Text]"/>
      <dgm:spPr/>
      <dgm:t>
        <a:bodyPr/>
        <a:lstStyle/>
        <a:p>
          <a:r>
            <a:rPr lang="en-US" dirty="0"/>
            <a:t>User</a:t>
          </a:r>
        </a:p>
      </dgm:t>
    </dgm:pt>
    <dgm:pt modelId="{00500645-8F37-423F-9FF2-F6C860BA6E97}" type="parTrans" cxnId="{C7FCB7FC-1C49-410A-96BD-F2CE56A84374}">
      <dgm:prSet/>
      <dgm:spPr/>
      <dgm:t>
        <a:bodyPr/>
        <a:lstStyle/>
        <a:p>
          <a:endParaRPr lang="en-US"/>
        </a:p>
      </dgm:t>
    </dgm:pt>
    <dgm:pt modelId="{170311E8-D307-4EFC-AD02-E100B2E7A0AC}" type="sibTrans" cxnId="{C7FCB7FC-1C49-410A-96BD-F2CE56A84374}">
      <dgm:prSet/>
      <dgm:spPr/>
      <dgm:t>
        <a:bodyPr/>
        <a:lstStyle/>
        <a:p>
          <a:endParaRPr lang="en-US"/>
        </a:p>
      </dgm:t>
    </dgm:pt>
    <dgm:pt modelId="{8FA002C0-A31C-4523-95C1-0509F4E64FCD}" type="pres">
      <dgm:prSet presAssocID="{9A5F2C4F-3D41-4918-8A22-0C096909DBD7}" presName="linear" presStyleCnt="0">
        <dgm:presLayoutVars>
          <dgm:dir/>
          <dgm:resizeHandles val="exact"/>
        </dgm:presLayoutVars>
      </dgm:prSet>
      <dgm:spPr/>
    </dgm:pt>
    <dgm:pt modelId="{8A3027C0-55A7-436D-88B1-9E9F2823D54D}" type="pres">
      <dgm:prSet presAssocID="{88AEF513-EFE3-42C0-A278-B64200E21087}" presName="comp" presStyleCnt="0"/>
      <dgm:spPr/>
    </dgm:pt>
    <dgm:pt modelId="{7D3CABFC-FD2A-41BB-8CFB-90EB88CB14B1}" type="pres">
      <dgm:prSet presAssocID="{88AEF513-EFE3-42C0-A278-B64200E21087}" presName="box" presStyleLbl="node1" presStyleIdx="0" presStyleCnt="3"/>
      <dgm:spPr/>
    </dgm:pt>
    <dgm:pt modelId="{59778B82-B6A0-49B4-AC28-F40818063FCD}" type="pres">
      <dgm:prSet presAssocID="{88AEF513-EFE3-42C0-A278-B64200E21087}" presName="img" presStyleLbl="fgImgPlace1" presStyleIdx="0" presStyleCnt="3"/>
      <dgm:spPr>
        <a:blipFill rotWithShape="1">
          <a:blip xmlns:r="http://schemas.openxmlformats.org/officeDocument/2006/relationships" r:embed="rId1"/>
          <a:srcRect/>
          <a:stretch>
            <a:fillRect t="-11000" b="-11000"/>
          </a:stretch>
        </a:blipFill>
      </dgm:spPr>
    </dgm:pt>
    <dgm:pt modelId="{8B10F9D6-054C-4067-946C-569F39D6F7AA}" type="pres">
      <dgm:prSet presAssocID="{88AEF513-EFE3-42C0-A278-B64200E21087}" presName="text" presStyleLbl="node1" presStyleIdx="0" presStyleCnt="3">
        <dgm:presLayoutVars>
          <dgm:bulletEnabled val="1"/>
        </dgm:presLayoutVars>
      </dgm:prSet>
      <dgm:spPr/>
    </dgm:pt>
    <dgm:pt modelId="{6B0381CA-994B-4CEF-83A3-E1D7C66683EB}" type="pres">
      <dgm:prSet presAssocID="{E28F8209-FBCA-4EFA-AF9F-FFB5E13CF5C6}" presName="spacer" presStyleCnt="0"/>
      <dgm:spPr/>
    </dgm:pt>
    <dgm:pt modelId="{5E323DE9-7032-478E-8CF3-F86810CD2E41}" type="pres">
      <dgm:prSet presAssocID="{CE5036BB-E306-4C4A-9564-EFA592DFE530}" presName="comp" presStyleCnt="0"/>
      <dgm:spPr/>
    </dgm:pt>
    <dgm:pt modelId="{3635CAA0-A43E-4757-A10B-721FC705FCC3}" type="pres">
      <dgm:prSet presAssocID="{CE5036BB-E306-4C4A-9564-EFA592DFE530}" presName="box" presStyleLbl="node1" presStyleIdx="1" presStyleCnt="3"/>
      <dgm:spPr/>
    </dgm:pt>
    <dgm:pt modelId="{55459E21-91C0-420A-89E6-39D69BCB589A}" type="pres">
      <dgm:prSet presAssocID="{CE5036BB-E306-4C4A-9564-EFA592DFE530}"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19000" r="-19000"/>
          </a:stretch>
        </a:blipFill>
      </dgm:spPr>
    </dgm:pt>
    <dgm:pt modelId="{7C7FCDF1-8E28-4F43-A8AA-4243EFB1BAAD}" type="pres">
      <dgm:prSet presAssocID="{CE5036BB-E306-4C4A-9564-EFA592DFE530}" presName="text" presStyleLbl="node1" presStyleIdx="1" presStyleCnt="3">
        <dgm:presLayoutVars>
          <dgm:bulletEnabled val="1"/>
        </dgm:presLayoutVars>
      </dgm:prSet>
      <dgm:spPr/>
    </dgm:pt>
    <dgm:pt modelId="{44B43D25-6654-4E6A-BFEE-28B958E78E90}" type="pres">
      <dgm:prSet presAssocID="{24076F03-F690-4664-AE34-C9F62E598C0F}" presName="spacer" presStyleCnt="0"/>
      <dgm:spPr/>
    </dgm:pt>
    <dgm:pt modelId="{9BEE803C-6E5C-497B-8CEF-D8F9CAE5E319}" type="pres">
      <dgm:prSet presAssocID="{2E8BDC21-36CD-40B9-A5E5-61103F67C2C9}" presName="comp" presStyleCnt="0"/>
      <dgm:spPr/>
    </dgm:pt>
    <dgm:pt modelId="{3DB9CE05-3C64-46F5-8B3B-ADF726F888C5}" type="pres">
      <dgm:prSet presAssocID="{2E8BDC21-36CD-40B9-A5E5-61103F67C2C9}" presName="box" presStyleLbl="node1" presStyleIdx="2" presStyleCnt="3"/>
      <dgm:spPr/>
    </dgm:pt>
    <dgm:pt modelId="{0C189075-5B80-459A-9744-5F7A3822F919}" type="pres">
      <dgm:prSet presAssocID="{2E8BDC21-36CD-40B9-A5E5-61103F67C2C9}" presName="img" presStyleLbl="fgImgPlace1" presStyleIdx="2" presStyleCnt="3"/>
      <dgm:spPr>
        <a:blipFill rotWithShape="1">
          <a:blip xmlns:r="http://schemas.openxmlformats.org/officeDocument/2006/relationships" r:embed="rId4"/>
          <a:srcRect/>
          <a:stretch>
            <a:fillRect t="-12000" b="-12000"/>
          </a:stretch>
        </a:blipFill>
      </dgm:spPr>
    </dgm:pt>
    <dgm:pt modelId="{DD9E8268-DB2F-457A-B71F-F8E5B7032F8D}" type="pres">
      <dgm:prSet presAssocID="{2E8BDC21-36CD-40B9-A5E5-61103F67C2C9}" presName="text" presStyleLbl="node1" presStyleIdx="2" presStyleCnt="3">
        <dgm:presLayoutVars>
          <dgm:bulletEnabled val="1"/>
        </dgm:presLayoutVars>
      </dgm:prSet>
      <dgm:spPr/>
    </dgm:pt>
  </dgm:ptLst>
  <dgm:cxnLst>
    <dgm:cxn modelId="{3C413301-AC30-44FA-8818-2696C454BFFF}" srcId="{9A5F2C4F-3D41-4918-8A22-0C096909DBD7}" destId="{88AEF513-EFE3-42C0-A278-B64200E21087}" srcOrd="0" destOrd="0" parTransId="{4BBF69B6-21AB-49BE-8294-3ABFD660104D}" sibTransId="{E28F8209-FBCA-4EFA-AF9F-FFB5E13CF5C6}"/>
    <dgm:cxn modelId="{AB071909-6705-47BD-9467-0757A85DB32B}" srcId="{9A5F2C4F-3D41-4918-8A22-0C096909DBD7}" destId="{CE5036BB-E306-4C4A-9564-EFA592DFE530}" srcOrd="1" destOrd="0" parTransId="{2D2517DA-3ABF-4F9A-828F-10A92B54EA50}" sibTransId="{24076F03-F690-4664-AE34-C9F62E598C0F}"/>
    <dgm:cxn modelId="{0ABF9A36-92B9-40F1-977D-BCEFCB096A44}" type="presOf" srcId="{CE5036BB-E306-4C4A-9564-EFA592DFE530}" destId="{3635CAA0-A43E-4757-A10B-721FC705FCC3}" srcOrd="0" destOrd="0" presId="urn:microsoft.com/office/officeart/2005/8/layout/vList4"/>
    <dgm:cxn modelId="{A62C687A-1302-4174-8656-E2C03DFC20C7}" type="presOf" srcId="{2E8BDC21-36CD-40B9-A5E5-61103F67C2C9}" destId="{3DB9CE05-3C64-46F5-8B3B-ADF726F888C5}" srcOrd="0" destOrd="0" presId="urn:microsoft.com/office/officeart/2005/8/layout/vList4"/>
    <dgm:cxn modelId="{0B64837B-E470-493A-84B5-EE774E2E22C0}" type="presOf" srcId="{2E8BDC21-36CD-40B9-A5E5-61103F67C2C9}" destId="{DD9E8268-DB2F-457A-B71F-F8E5B7032F8D}" srcOrd="1" destOrd="0" presId="urn:microsoft.com/office/officeart/2005/8/layout/vList4"/>
    <dgm:cxn modelId="{8B46C29B-A97B-44C0-8348-F1E60CDCD963}" type="presOf" srcId="{88AEF513-EFE3-42C0-A278-B64200E21087}" destId="{7D3CABFC-FD2A-41BB-8CFB-90EB88CB14B1}" srcOrd="0" destOrd="0" presId="urn:microsoft.com/office/officeart/2005/8/layout/vList4"/>
    <dgm:cxn modelId="{C8C519BC-D196-4EA9-BF5C-77670F090CE8}" type="presOf" srcId="{9A5F2C4F-3D41-4918-8A22-0C096909DBD7}" destId="{8FA002C0-A31C-4523-95C1-0509F4E64FCD}" srcOrd="0" destOrd="0" presId="urn:microsoft.com/office/officeart/2005/8/layout/vList4"/>
    <dgm:cxn modelId="{8C2E9DD8-1BFF-4F3D-A1B6-0F57A9642F25}" type="presOf" srcId="{CE5036BB-E306-4C4A-9564-EFA592DFE530}" destId="{7C7FCDF1-8E28-4F43-A8AA-4243EFB1BAAD}" srcOrd="1" destOrd="0" presId="urn:microsoft.com/office/officeart/2005/8/layout/vList4"/>
    <dgm:cxn modelId="{255D39E2-43E7-4897-937B-75D294CA7D5C}" type="presOf" srcId="{88AEF513-EFE3-42C0-A278-B64200E21087}" destId="{8B10F9D6-054C-4067-946C-569F39D6F7AA}" srcOrd="1" destOrd="0" presId="urn:microsoft.com/office/officeart/2005/8/layout/vList4"/>
    <dgm:cxn modelId="{C7FCB7FC-1C49-410A-96BD-F2CE56A84374}" srcId="{9A5F2C4F-3D41-4918-8A22-0C096909DBD7}" destId="{2E8BDC21-36CD-40B9-A5E5-61103F67C2C9}" srcOrd="2" destOrd="0" parTransId="{00500645-8F37-423F-9FF2-F6C860BA6E97}" sibTransId="{170311E8-D307-4EFC-AD02-E100B2E7A0AC}"/>
    <dgm:cxn modelId="{1A142E16-8A8E-4F26-9469-DA5F16527967}" type="presParOf" srcId="{8FA002C0-A31C-4523-95C1-0509F4E64FCD}" destId="{8A3027C0-55A7-436D-88B1-9E9F2823D54D}" srcOrd="0" destOrd="0" presId="urn:microsoft.com/office/officeart/2005/8/layout/vList4"/>
    <dgm:cxn modelId="{69AD3A19-EA7A-4C9E-98CA-6B8EBDC9F270}" type="presParOf" srcId="{8A3027C0-55A7-436D-88B1-9E9F2823D54D}" destId="{7D3CABFC-FD2A-41BB-8CFB-90EB88CB14B1}" srcOrd="0" destOrd="0" presId="urn:microsoft.com/office/officeart/2005/8/layout/vList4"/>
    <dgm:cxn modelId="{9234009D-110F-48E4-A017-C9FC47B3215A}" type="presParOf" srcId="{8A3027C0-55A7-436D-88B1-9E9F2823D54D}" destId="{59778B82-B6A0-49B4-AC28-F40818063FCD}" srcOrd="1" destOrd="0" presId="urn:microsoft.com/office/officeart/2005/8/layout/vList4"/>
    <dgm:cxn modelId="{57B3EB28-E327-4682-962E-AEBD3486BC50}" type="presParOf" srcId="{8A3027C0-55A7-436D-88B1-9E9F2823D54D}" destId="{8B10F9D6-054C-4067-946C-569F39D6F7AA}" srcOrd="2" destOrd="0" presId="urn:microsoft.com/office/officeart/2005/8/layout/vList4"/>
    <dgm:cxn modelId="{1CB90998-9843-48C2-9F23-D97B2B2E0DEB}" type="presParOf" srcId="{8FA002C0-A31C-4523-95C1-0509F4E64FCD}" destId="{6B0381CA-994B-4CEF-83A3-E1D7C66683EB}" srcOrd="1" destOrd="0" presId="urn:microsoft.com/office/officeart/2005/8/layout/vList4"/>
    <dgm:cxn modelId="{D6A9AAF7-C717-4742-8AB7-46397501592B}" type="presParOf" srcId="{8FA002C0-A31C-4523-95C1-0509F4E64FCD}" destId="{5E323DE9-7032-478E-8CF3-F86810CD2E41}" srcOrd="2" destOrd="0" presId="urn:microsoft.com/office/officeart/2005/8/layout/vList4"/>
    <dgm:cxn modelId="{A7A3BD23-3C67-4374-A346-B198CF6AFC57}" type="presParOf" srcId="{5E323DE9-7032-478E-8CF3-F86810CD2E41}" destId="{3635CAA0-A43E-4757-A10B-721FC705FCC3}" srcOrd="0" destOrd="0" presId="urn:microsoft.com/office/officeart/2005/8/layout/vList4"/>
    <dgm:cxn modelId="{694E7E83-2328-494C-B017-9A6A4C9EBA10}" type="presParOf" srcId="{5E323DE9-7032-478E-8CF3-F86810CD2E41}" destId="{55459E21-91C0-420A-89E6-39D69BCB589A}" srcOrd="1" destOrd="0" presId="urn:microsoft.com/office/officeart/2005/8/layout/vList4"/>
    <dgm:cxn modelId="{C629B194-A6AE-4E03-8B95-E5D1C51E6070}" type="presParOf" srcId="{5E323DE9-7032-478E-8CF3-F86810CD2E41}" destId="{7C7FCDF1-8E28-4F43-A8AA-4243EFB1BAAD}" srcOrd="2" destOrd="0" presId="urn:microsoft.com/office/officeart/2005/8/layout/vList4"/>
    <dgm:cxn modelId="{7B717A78-EED2-41A8-A774-C5471299E2AB}" type="presParOf" srcId="{8FA002C0-A31C-4523-95C1-0509F4E64FCD}" destId="{44B43D25-6654-4E6A-BFEE-28B958E78E90}" srcOrd="3" destOrd="0" presId="urn:microsoft.com/office/officeart/2005/8/layout/vList4"/>
    <dgm:cxn modelId="{CAE262CF-7FA9-4C62-A8CE-B422C19FC2B7}" type="presParOf" srcId="{8FA002C0-A31C-4523-95C1-0509F4E64FCD}" destId="{9BEE803C-6E5C-497B-8CEF-D8F9CAE5E319}" srcOrd="4" destOrd="0" presId="urn:microsoft.com/office/officeart/2005/8/layout/vList4"/>
    <dgm:cxn modelId="{0261C107-BCB3-418F-B8AA-7989C88310F8}" type="presParOf" srcId="{9BEE803C-6E5C-497B-8CEF-D8F9CAE5E319}" destId="{3DB9CE05-3C64-46F5-8B3B-ADF726F888C5}" srcOrd="0" destOrd="0" presId="urn:microsoft.com/office/officeart/2005/8/layout/vList4"/>
    <dgm:cxn modelId="{6977533A-B188-40E5-9FCF-B210B5EA5869}" type="presParOf" srcId="{9BEE803C-6E5C-497B-8CEF-D8F9CAE5E319}" destId="{0C189075-5B80-459A-9744-5F7A3822F919}" srcOrd="1" destOrd="0" presId="urn:microsoft.com/office/officeart/2005/8/layout/vList4"/>
    <dgm:cxn modelId="{05C93099-4D36-41D4-92BD-50F97F00D35A}" type="presParOf" srcId="{9BEE803C-6E5C-497B-8CEF-D8F9CAE5E319}" destId="{DD9E8268-DB2F-457A-B71F-F8E5B7032F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5F2C4F-3D41-4918-8A22-0C096909DBD7}" type="doc">
      <dgm:prSet loTypeId="urn:microsoft.com/office/officeart/2005/8/layout/vList4" loCatId="list" qsTypeId="urn:microsoft.com/office/officeart/2005/8/quickstyle/simple1" qsCatId="simple" csTypeId="urn:microsoft.com/office/officeart/2005/8/colors/colorful2" csCatId="colorful" phldr="1"/>
      <dgm:spPr/>
    </dgm:pt>
    <dgm:pt modelId="{88AEF513-EFE3-42C0-A278-B64200E21087}">
      <dgm:prSet phldrT="[Text]"/>
      <dgm:spPr/>
      <dgm:t>
        <a:bodyPr/>
        <a:lstStyle/>
        <a:p>
          <a:r>
            <a:rPr lang="en-US" dirty="0"/>
            <a:t>Stakeholder</a:t>
          </a:r>
        </a:p>
      </dgm:t>
    </dgm:pt>
    <dgm:pt modelId="{4BBF69B6-21AB-49BE-8294-3ABFD660104D}" type="parTrans" cxnId="{3C413301-AC30-44FA-8818-2696C454BFFF}">
      <dgm:prSet/>
      <dgm:spPr/>
      <dgm:t>
        <a:bodyPr/>
        <a:lstStyle/>
        <a:p>
          <a:endParaRPr lang="en-US"/>
        </a:p>
      </dgm:t>
    </dgm:pt>
    <dgm:pt modelId="{E28F8209-FBCA-4EFA-AF9F-FFB5E13CF5C6}" type="sibTrans" cxnId="{3C413301-AC30-44FA-8818-2696C454BFFF}">
      <dgm:prSet/>
      <dgm:spPr/>
      <dgm:t>
        <a:bodyPr/>
        <a:lstStyle/>
        <a:p>
          <a:endParaRPr lang="en-US"/>
        </a:p>
      </dgm:t>
    </dgm:pt>
    <dgm:pt modelId="{CE5036BB-E306-4C4A-9564-EFA592DFE530}">
      <dgm:prSet phldrT="[Text]"/>
      <dgm:spPr/>
      <dgm:t>
        <a:bodyPr/>
        <a:lstStyle/>
        <a:p>
          <a:r>
            <a:rPr lang="en-US" dirty="0"/>
            <a:t>Project Manager</a:t>
          </a:r>
        </a:p>
      </dgm:t>
    </dgm:pt>
    <dgm:pt modelId="{2D2517DA-3ABF-4F9A-828F-10A92B54EA50}" type="parTrans" cxnId="{AB071909-6705-47BD-9467-0757A85DB32B}">
      <dgm:prSet/>
      <dgm:spPr/>
      <dgm:t>
        <a:bodyPr/>
        <a:lstStyle/>
        <a:p>
          <a:endParaRPr lang="en-US"/>
        </a:p>
      </dgm:t>
    </dgm:pt>
    <dgm:pt modelId="{24076F03-F690-4664-AE34-C9F62E598C0F}" type="sibTrans" cxnId="{AB071909-6705-47BD-9467-0757A85DB32B}">
      <dgm:prSet/>
      <dgm:spPr/>
      <dgm:t>
        <a:bodyPr/>
        <a:lstStyle/>
        <a:p>
          <a:endParaRPr lang="en-US"/>
        </a:p>
      </dgm:t>
    </dgm:pt>
    <dgm:pt modelId="{2E8BDC21-36CD-40B9-A5E5-61103F67C2C9}">
      <dgm:prSet phldrT="[Text]"/>
      <dgm:spPr/>
      <dgm:t>
        <a:bodyPr/>
        <a:lstStyle/>
        <a:p>
          <a:r>
            <a:rPr lang="en-US" dirty="0"/>
            <a:t>Business Analyst</a:t>
          </a:r>
        </a:p>
      </dgm:t>
    </dgm:pt>
    <dgm:pt modelId="{00500645-8F37-423F-9FF2-F6C860BA6E97}" type="parTrans" cxnId="{C7FCB7FC-1C49-410A-96BD-F2CE56A84374}">
      <dgm:prSet/>
      <dgm:spPr/>
      <dgm:t>
        <a:bodyPr/>
        <a:lstStyle/>
        <a:p>
          <a:endParaRPr lang="en-US"/>
        </a:p>
      </dgm:t>
    </dgm:pt>
    <dgm:pt modelId="{170311E8-D307-4EFC-AD02-E100B2E7A0AC}" type="sibTrans" cxnId="{C7FCB7FC-1C49-410A-96BD-F2CE56A84374}">
      <dgm:prSet/>
      <dgm:spPr/>
      <dgm:t>
        <a:bodyPr/>
        <a:lstStyle/>
        <a:p>
          <a:endParaRPr lang="en-US"/>
        </a:p>
      </dgm:t>
    </dgm:pt>
    <dgm:pt modelId="{2D6B5936-697A-474D-8C29-E4977D706DFC}">
      <dgm:prSet phldrT="[Text]"/>
      <dgm:spPr/>
      <dgm:t>
        <a:bodyPr/>
        <a:lstStyle/>
        <a:p>
          <a:r>
            <a:rPr lang="en-US" dirty="0"/>
            <a:t>Developer</a:t>
          </a:r>
        </a:p>
      </dgm:t>
    </dgm:pt>
    <dgm:pt modelId="{C178FAB3-EC02-40C5-868D-A05C32D4795D}" type="parTrans" cxnId="{E8BA135C-D2AE-47D8-8A66-2A107ED6EDA0}">
      <dgm:prSet/>
      <dgm:spPr/>
      <dgm:t>
        <a:bodyPr/>
        <a:lstStyle/>
        <a:p>
          <a:endParaRPr lang="en-US"/>
        </a:p>
      </dgm:t>
    </dgm:pt>
    <dgm:pt modelId="{2C3DFE50-F72D-4E7F-8D45-A27123CEA7CC}" type="sibTrans" cxnId="{E8BA135C-D2AE-47D8-8A66-2A107ED6EDA0}">
      <dgm:prSet/>
      <dgm:spPr/>
      <dgm:t>
        <a:bodyPr/>
        <a:lstStyle/>
        <a:p>
          <a:endParaRPr lang="en-US"/>
        </a:p>
      </dgm:t>
    </dgm:pt>
    <dgm:pt modelId="{AF68DDEB-5750-460C-BE17-DD57EC7DD5A8}">
      <dgm:prSet phldrT="[Text]"/>
      <dgm:spPr/>
      <dgm:t>
        <a:bodyPr/>
        <a:lstStyle/>
        <a:p>
          <a:r>
            <a:rPr lang="en-US" dirty="0"/>
            <a:t>Quality Assurance</a:t>
          </a:r>
        </a:p>
      </dgm:t>
    </dgm:pt>
    <dgm:pt modelId="{83B300FD-E1A5-4795-B87D-49FEB097C66C}" type="parTrans" cxnId="{0650DA6B-8047-4B73-955D-D9C3E4DF36DC}">
      <dgm:prSet/>
      <dgm:spPr/>
      <dgm:t>
        <a:bodyPr/>
        <a:lstStyle/>
        <a:p>
          <a:endParaRPr lang="en-US"/>
        </a:p>
      </dgm:t>
    </dgm:pt>
    <dgm:pt modelId="{D9CCDC3A-68C1-400D-8514-0861BFB0D495}" type="sibTrans" cxnId="{0650DA6B-8047-4B73-955D-D9C3E4DF36DC}">
      <dgm:prSet/>
      <dgm:spPr/>
      <dgm:t>
        <a:bodyPr/>
        <a:lstStyle/>
        <a:p>
          <a:endParaRPr lang="en-US"/>
        </a:p>
      </dgm:t>
    </dgm:pt>
    <dgm:pt modelId="{C696E4C9-3403-4CF8-A3F4-560D8473E510}">
      <dgm:prSet phldrT="[Text]"/>
      <dgm:spPr/>
      <dgm:t>
        <a:bodyPr/>
        <a:lstStyle/>
        <a:p>
          <a:r>
            <a:rPr lang="en-US" dirty="0"/>
            <a:t>User</a:t>
          </a:r>
        </a:p>
      </dgm:t>
    </dgm:pt>
    <dgm:pt modelId="{5DDDC431-0446-4FB4-BE27-3917CB2CAAF9}" type="parTrans" cxnId="{A4129507-2506-4693-8B78-EC6664A206ED}">
      <dgm:prSet/>
      <dgm:spPr/>
      <dgm:t>
        <a:bodyPr/>
        <a:lstStyle/>
        <a:p>
          <a:endParaRPr lang="en-US"/>
        </a:p>
      </dgm:t>
    </dgm:pt>
    <dgm:pt modelId="{EAB3C78A-0967-417C-BD8D-0DB8BF660A7F}" type="sibTrans" cxnId="{A4129507-2506-4693-8B78-EC6664A206ED}">
      <dgm:prSet/>
      <dgm:spPr/>
      <dgm:t>
        <a:bodyPr/>
        <a:lstStyle/>
        <a:p>
          <a:endParaRPr lang="en-US"/>
        </a:p>
      </dgm:t>
    </dgm:pt>
    <dgm:pt modelId="{0C467383-73EC-4EA2-8937-1C285EA9E9AF}" type="pres">
      <dgm:prSet presAssocID="{9A5F2C4F-3D41-4918-8A22-0C096909DBD7}" presName="linear" presStyleCnt="0">
        <dgm:presLayoutVars>
          <dgm:dir/>
          <dgm:resizeHandles val="exact"/>
        </dgm:presLayoutVars>
      </dgm:prSet>
      <dgm:spPr/>
    </dgm:pt>
    <dgm:pt modelId="{FE89C0BA-B19E-4D1F-B368-319E56213F01}" type="pres">
      <dgm:prSet presAssocID="{88AEF513-EFE3-42C0-A278-B64200E21087}" presName="comp" presStyleCnt="0"/>
      <dgm:spPr/>
    </dgm:pt>
    <dgm:pt modelId="{A3B41D7F-B59F-4AE8-9C2B-6130C4BD445E}" type="pres">
      <dgm:prSet presAssocID="{88AEF513-EFE3-42C0-A278-B64200E21087}" presName="box" presStyleLbl="node1" presStyleIdx="0" presStyleCnt="6"/>
      <dgm:spPr/>
    </dgm:pt>
    <dgm:pt modelId="{4FB0BA99-3B9B-4C07-BE88-1F4A385F6847}" type="pres">
      <dgm:prSet presAssocID="{88AEF513-EFE3-42C0-A278-B64200E21087}" presName="img" presStyleLbl="fgImgPlace1" presStyleIdx="0" presStyleCnt="6"/>
      <dgm:spPr>
        <a:blipFill rotWithShape="1">
          <a:blip xmlns:r="http://schemas.openxmlformats.org/officeDocument/2006/relationships" r:embed="rId1"/>
          <a:srcRect/>
          <a:stretch>
            <a:fillRect/>
          </a:stretch>
        </a:blipFill>
      </dgm:spPr>
    </dgm:pt>
    <dgm:pt modelId="{00CE1082-917B-4994-8172-1198705BCE90}" type="pres">
      <dgm:prSet presAssocID="{88AEF513-EFE3-42C0-A278-B64200E21087}" presName="text" presStyleLbl="node1" presStyleIdx="0" presStyleCnt="6">
        <dgm:presLayoutVars>
          <dgm:bulletEnabled val="1"/>
        </dgm:presLayoutVars>
      </dgm:prSet>
      <dgm:spPr/>
    </dgm:pt>
    <dgm:pt modelId="{2E971907-6576-479D-858E-A96744E2A2F1}" type="pres">
      <dgm:prSet presAssocID="{E28F8209-FBCA-4EFA-AF9F-FFB5E13CF5C6}" presName="spacer" presStyleCnt="0"/>
      <dgm:spPr/>
    </dgm:pt>
    <dgm:pt modelId="{C19E48C7-0038-483A-9F51-462F062A05B9}" type="pres">
      <dgm:prSet presAssocID="{CE5036BB-E306-4C4A-9564-EFA592DFE530}" presName="comp" presStyleCnt="0"/>
      <dgm:spPr/>
    </dgm:pt>
    <dgm:pt modelId="{C5878FC6-223D-459C-8A08-93EDA45EEC14}" type="pres">
      <dgm:prSet presAssocID="{CE5036BB-E306-4C4A-9564-EFA592DFE530}" presName="box" presStyleLbl="node1" presStyleIdx="1" presStyleCnt="6"/>
      <dgm:spPr/>
    </dgm:pt>
    <dgm:pt modelId="{E74C0EB8-C519-4E86-A0D5-DA6606537BDD}" type="pres">
      <dgm:prSet presAssocID="{CE5036BB-E306-4C4A-9564-EFA592DFE530}" presName="img"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t="-22000" b="-22000"/>
          </a:stretch>
        </a:blipFill>
      </dgm:spPr>
    </dgm:pt>
    <dgm:pt modelId="{D79DBF9F-DBDD-4ED0-BC57-F491606D64A5}" type="pres">
      <dgm:prSet presAssocID="{CE5036BB-E306-4C4A-9564-EFA592DFE530}" presName="text" presStyleLbl="node1" presStyleIdx="1" presStyleCnt="6">
        <dgm:presLayoutVars>
          <dgm:bulletEnabled val="1"/>
        </dgm:presLayoutVars>
      </dgm:prSet>
      <dgm:spPr/>
    </dgm:pt>
    <dgm:pt modelId="{326A7265-8B89-4152-9C6B-DDD472422B00}" type="pres">
      <dgm:prSet presAssocID="{24076F03-F690-4664-AE34-C9F62E598C0F}" presName="spacer" presStyleCnt="0"/>
      <dgm:spPr/>
    </dgm:pt>
    <dgm:pt modelId="{0295CEBA-DBFC-41F9-BEAE-430986193350}" type="pres">
      <dgm:prSet presAssocID="{2E8BDC21-36CD-40B9-A5E5-61103F67C2C9}" presName="comp" presStyleCnt="0"/>
      <dgm:spPr/>
    </dgm:pt>
    <dgm:pt modelId="{ED03E4D3-6A23-4D42-BD3D-E4F187BC94D7}" type="pres">
      <dgm:prSet presAssocID="{2E8BDC21-36CD-40B9-A5E5-61103F67C2C9}" presName="box" presStyleLbl="node1" presStyleIdx="2" presStyleCnt="6"/>
      <dgm:spPr/>
    </dgm:pt>
    <dgm:pt modelId="{F02EE501-3178-4944-89CF-BEF4954D8A95}" type="pres">
      <dgm:prSet presAssocID="{2E8BDC21-36CD-40B9-A5E5-61103F67C2C9}" presName="img" presStyleLbl="fgImgPlace1" presStyleIdx="2" presStyleCnt="6"/>
      <dgm:spPr>
        <a:blipFill>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t="-50000" b="-50000"/>
          </a:stretch>
        </a:blipFill>
      </dgm:spPr>
    </dgm:pt>
    <dgm:pt modelId="{527C2D18-AEF5-4A0F-ACC7-C3E1C6AC6A8D}" type="pres">
      <dgm:prSet presAssocID="{2E8BDC21-36CD-40B9-A5E5-61103F67C2C9}" presName="text" presStyleLbl="node1" presStyleIdx="2" presStyleCnt="6">
        <dgm:presLayoutVars>
          <dgm:bulletEnabled val="1"/>
        </dgm:presLayoutVars>
      </dgm:prSet>
      <dgm:spPr/>
    </dgm:pt>
    <dgm:pt modelId="{08A67EC4-F5A4-43F3-A262-370DE1D7E127}" type="pres">
      <dgm:prSet presAssocID="{170311E8-D307-4EFC-AD02-E100B2E7A0AC}" presName="spacer" presStyleCnt="0"/>
      <dgm:spPr/>
    </dgm:pt>
    <dgm:pt modelId="{A657BAF3-6697-4E0F-AD4A-7379E4DD7558}" type="pres">
      <dgm:prSet presAssocID="{2D6B5936-697A-474D-8C29-E4977D706DFC}" presName="comp" presStyleCnt="0"/>
      <dgm:spPr/>
    </dgm:pt>
    <dgm:pt modelId="{E9B0D46A-100D-4AA5-AF94-198E380A4AD9}" type="pres">
      <dgm:prSet presAssocID="{2D6B5936-697A-474D-8C29-E4977D706DFC}" presName="box" presStyleLbl="node1" presStyleIdx="3" presStyleCnt="6"/>
      <dgm:spPr/>
    </dgm:pt>
    <dgm:pt modelId="{E0A4B3DD-7864-4777-97C9-CC7C7CC070CA}" type="pres">
      <dgm:prSet presAssocID="{2D6B5936-697A-474D-8C29-E4977D706DFC}" presName="img" presStyleLbl="fgImgPlace1" presStyleIdx="3" presStyleCnt="6"/>
      <dgm:spPr>
        <a:blipFill rotWithShape="1">
          <a:blip xmlns:r="http://schemas.openxmlformats.org/officeDocument/2006/relationships"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l="-33000" r="-33000"/>
          </a:stretch>
        </a:blipFill>
      </dgm:spPr>
    </dgm:pt>
    <dgm:pt modelId="{8F924A65-F8E6-4CA0-AEE5-9BDC02A863DC}" type="pres">
      <dgm:prSet presAssocID="{2D6B5936-697A-474D-8C29-E4977D706DFC}" presName="text" presStyleLbl="node1" presStyleIdx="3" presStyleCnt="6">
        <dgm:presLayoutVars>
          <dgm:bulletEnabled val="1"/>
        </dgm:presLayoutVars>
      </dgm:prSet>
      <dgm:spPr/>
    </dgm:pt>
    <dgm:pt modelId="{40E78426-6C71-46C8-9DEC-2E234DB5C1D6}" type="pres">
      <dgm:prSet presAssocID="{2C3DFE50-F72D-4E7F-8D45-A27123CEA7CC}" presName="spacer" presStyleCnt="0"/>
      <dgm:spPr/>
    </dgm:pt>
    <dgm:pt modelId="{329ED5D2-7A09-4691-BE16-0809779E1EEF}" type="pres">
      <dgm:prSet presAssocID="{AF68DDEB-5750-460C-BE17-DD57EC7DD5A8}" presName="comp" presStyleCnt="0"/>
      <dgm:spPr/>
    </dgm:pt>
    <dgm:pt modelId="{076017C8-277F-4B18-9C2D-15CD2084151C}" type="pres">
      <dgm:prSet presAssocID="{AF68DDEB-5750-460C-BE17-DD57EC7DD5A8}" presName="box" presStyleLbl="node1" presStyleIdx="4" presStyleCnt="6"/>
      <dgm:spPr/>
    </dgm:pt>
    <dgm:pt modelId="{BD724B3E-BEA3-403E-BB3A-3C0131F41A52}" type="pres">
      <dgm:prSet presAssocID="{AF68DDEB-5750-460C-BE17-DD57EC7DD5A8}" presName="img" presStyleLbl="fgImgPlace1" presStyleIdx="4" presStyleCnt="6"/>
      <dgm:spPr>
        <a:blipFill>
          <a:blip xmlns:r="http://schemas.openxmlformats.org/officeDocument/2006/relationships"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t="-19000" b="-19000"/>
          </a:stretch>
        </a:blipFill>
      </dgm:spPr>
    </dgm:pt>
    <dgm:pt modelId="{B25A5D76-EA2D-44A5-BB48-D6FFA3447362}" type="pres">
      <dgm:prSet presAssocID="{AF68DDEB-5750-460C-BE17-DD57EC7DD5A8}" presName="text" presStyleLbl="node1" presStyleIdx="4" presStyleCnt="6">
        <dgm:presLayoutVars>
          <dgm:bulletEnabled val="1"/>
        </dgm:presLayoutVars>
      </dgm:prSet>
      <dgm:spPr/>
    </dgm:pt>
    <dgm:pt modelId="{958539B3-AFF6-4004-8416-D05099F57609}" type="pres">
      <dgm:prSet presAssocID="{D9CCDC3A-68C1-400D-8514-0861BFB0D495}" presName="spacer" presStyleCnt="0"/>
      <dgm:spPr/>
    </dgm:pt>
    <dgm:pt modelId="{00847289-2867-43D6-AE93-A27C9CC7CDBC}" type="pres">
      <dgm:prSet presAssocID="{C696E4C9-3403-4CF8-A3F4-560D8473E510}" presName="comp" presStyleCnt="0"/>
      <dgm:spPr/>
    </dgm:pt>
    <dgm:pt modelId="{05F8A8DB-9E27-4809-90B1-4B2FD5802DD1}" type="pres">
      <dgm:prSet presAssocID="{C696E4C9-3403-4CF8-A3F4-560D8473E510}" presName="box" presStyleLbl="node1" presStyleIdx="5" presStyleCnt="6"/>
      <dgm:spPr/>
    </dgm:pt>
    <dgm:pt modelId="{670B4B7F-7D63-4239-AC28-8B5956B0A2E3}" type="pres">
      <dgm:prSet presAssocID="{C696E4C9-3403-4CF8-A3F4-560D8473E510}" presName="img" presStyleLbl="fgImgPlace1" presStyleIdx="5" presStyleCnt="6"/>
      <dgm:spPr>
        <a:blipFill rotWithShape="1">
          <a:blip xmlns:r="http://schemas.openxmlformats.org/officeDocument/2006/relationships" r:embed="rId10"/>
          <a:srcRect/>
          <a:stretch>
            <a:fillRect l="-11000" r="-11000"/>
          </a:stretch>
        </a:blipFill>
      </dgm:spPr>
    </dgm:pt>
    <dgm:pt modelId="{ABB43BFA-DDFF-4019-ACE1-31BFCA3B6FDF}" type="pres">
      <dgm:prSet presAssocID="{C696E4C9-3403-4CF8-A3F4-560D8473E510}" presName="text" presStyleLbl="node1" presStyleIdx="5" presStyleCnt="6">
        <dgm:presLayoutVars>
          <dgm:bulletEnabled val="1"/>
        </dgm:presLayoutVars>
      </dgm:prSet>
      <dgm:spPr/>
    </dgm:pt>
  </dgm:ptLst>
  <dgm:cxnLst>
    <dgm:cxn modelId="{3C413301-AC30-44FA-8818-2696C454BFFF}" srcId="{9A5F2C4F-3D41-4918-8A22-0C096909DBD7}" destId="{88AEF513-EFE3-42C0-A278-B64200E21087}" srcOrd="0" destOrd="0" parTransId="{4BBF69B6-21AB-49BE-8294-3ABFD660104D}" sibTransId="{E28F8209-FBCA-4EFA-AF9F-FFB5E13CF5C6}"/>
    <dgm:cxn modelId="{A4129507-2506-4693-8B78-EC6664A206ED}" srcId="{9A5F2C4F-3D41-4918-8A22-0C096909DBD7}" destId="{C696E4C9-3403-4CF8-A3F4-560D8473E510}" srcOrd="5" destOrd="0" parTransId="{5DDDC431-0446-4FB4-BE27-3917CB2CAAF9}" sibTransId="{EAB3C78A-0967-417C-BD8D-0DB8BF660A7F}"/>
    <dgm:cxn modelId="{AB071909-6705-47BD-9467-0757A85DB32B}" srcId="{9A5F2C4F-3D41-4918-8A22-0C096909DBD7}" destId="{CE5036BB-E306-4C4A-9564-EFA592DFE530}" srcOrd="1" destOrd="0" parTransId="{2D2517DA-3ABF-4F9A-828F-10A92B54EA50}" sibTransId="{24076F03-F690-4664-AE34-C9F62E598C0F}"/>
    <dgm:cxn modelId="{A33DA327-9E99-4A61-9165-379A6D05EDE4}" type="presOf" srcId="{C696E4C9-3403-4CF8-A3F4-560D8473E510}" destId="{05F8A8DB-9E27-4809-90B1-4B2FD5802DD1}" srcOrd="0" destOrd="0" presId="urn:microsoft.com/office/officeart/2005/8/layout/vList4"/>
    <dgm:cxn modelId="{EB169C2D-A127-4114-A2C0-E55E5F1C6ECD}" type="presOf" srcId="{9A5F2C4F-3D41-4918-8A22-0C096909DBD7}" destId="{0C467383-73EC-4EA2-8937-1C285EA9E9AF}" srcOrd="0" destOrd="0" presId="urn:microsoft.com/office/officeart/2005/8/layout/vList4"/>
    <dgm:cxn modelId="{6B9E1E3C-3B07-4BBC-91F0-3542F2C71E66}" type="presOf" srcId="{2D6B5936-697A-474D-8C29-E4977D706DFC}" destId="{E9B0D46A-100D-4AA5-AF94-198E380A4AD9}" srcOrd="0" destOrd="0" presId="urn:microsoft.com/office/officeart/2005/8/layout/vList4"/>
    <dgm:cxn modelId="{E8BA135C-D2AE-47D8-8A66-2A107ED6EDA0}" srcId="{9A5F2C4F-3D41-4918-8A22-0C096909DBD7}" destId="{2D6B5936-697A-474D-8C29-E4977D706DFC}" srcOrd="3" destOrd="0" parTransId="{C178FAB3-EC02-40C5-868D-A05C32D4795D}" sibTransId="{2C3DFE50-F72D-4E7F-8D45-A27123CEA7CC}"/>
    <dgm:cxn modelId="{DA57D046-7C23-4AAF-A9EB-9DA155240260}" type="presOf" srcId="{88AEF513-EFE3-42C0-A278-B64200E21087}" destId="{00CE1082-917B-4994-8172-1198705BCE90}" srcOrd="1" destOrd="0" presId="urn:microsoft.com/office/officeart/2005/8/layout/vList4"/>
    <dgm:cxn modelId="{213FE747-CBED-4A1D-986F-E1B478133AA2}" type="presOf" srcId="{AF68DDEB-5750-460C-BE17-DD57EC7DD5A8}" destId="{B25A5D76-EA2D-44A5-BB48-D6FFA3447362}" srcOrd="1" destOrd="0" presId="urn:microsoft.com/office/officeart/2005/8/layout/vList4"/>
    <dgm:cxn modelId="{0650DA6B-8047-4B73-955D-D9C3E4DF36DC}" srcId="{9A5F2C4F-3D41-4918-8A22-0C096909DBD7}" destId="{AF68DDEB-5750-460C-BE17-DD57EC7DD5A8}" srcOrd="4" destOrd="0" parTransId="{83B300FD-E1A5-4795-B87D-49FEB097C66C}" sibTransId="{D9CCDC3A-68C1-400D-8514-0861BFB0D495}"/>
    <dgm:cxn modelId="{E8E4044C-0B16-4AB0-B8B5-7F7D20D09B01}" type="presOf" srcId="{C696E4C9-3403-4CF8-A3F4-560D8473E510}" destId="{ABB43BFA-DDFF-4019-ACE1-31BFCA3B6FDF}" srcOrd="1" destOrd="0" presId="urn:microsoft.com/office/officeart/2005/8/layout/vList4"/>
    <dgm:cxn modelId="{B5C0C571-41EA-4A50-AAAE-1413A1D4EFDF}" type="presOf" srcId="{CE5036BB-E306-4C4A-9564-EFA592DFE530}" destId="{C5878FC6-223D-459C-8A08-93EDA45EEC14}" srcOrd="0" destOrd="0" presId="urn:microsoft.com/office/officeart/2005/8/layout/vList4"/>
    <dgm:cxn modelId="{B0104887-DBB2-4070-9E21-5BFF8133DE2D}" type="presOf" srcId="{88AEF513-EFE3-42C0-A278-B64200E21087}" destId="{A3B41D7F-B59F-4AE8-9C2B-6130C4BD445E}" srcOrd="0" destOrd="0" presId="urn:microsoft.com/office/officeart/2005/8/layout/vList4"/>
    <dgm:cxn modelId="{E53AD28F-22FD-465C-92C9-18C1B72BE2BF}" type="presOf" srcId="{2D6B5936-697A-474D-8C29-E4977D706DFC}" destId="{8F924A65-F8E6-4CA0-AEE5-9BDC02A863DC}" srcOrd="1" destOrd="0" presId="urn:microsoft.com/office/officeart/2005/8/layout/vList4"/>
    <dgm:cxn modelId="{851C719A-D82C-45DF-8B1F-75678E5B2BF9}" type="presOf" srcId="{2E8BDC21-36CD-40B9-A5E5-61103F67C2C9}" destId="{ED03E4D3-6A23-4D42-BD3D-E4F187BC94D7}" srcOrd="0" destOrd="0" presId="urn:microsoft.com/office/officeart/2005/8/layout/vList4"/>
    <dgm:cxn modelId="{69D54FBE-A479-4E43-AF66-A536CFC98858}" type="presOf" srcId="{CE5036BB-E306-4C4A-9564-EFA592DFE530}" destId="{D79DBF9F-DBDD-4ED0-BC57-F491606D64A5}" srcOrd="1" destOrd="0" presId="urn:microsoft.com/office/officeart/2005/8/layout/vList4"/>
    <dgm:cxn modelId="{62BE22D9-9B6E-47CF-9E0B-F7796B137DB5}" type="presOf" srcId="{2E8BDC21-36CD-40B9-A5E5-61103F67C2C9}" destId="{527C2D18-AEF5-4A0F-ACC7-C3E1C6AC6A8D}" srcOrd="1" destOrd="0" presId="urn:microsoft.com/office/officeart/2005/8/layout/vList4"/>
    <dgm:cxn modelId="{F0C3BCEE-FA81-4916-8F84-498C05CF2083}" type="presOf" srcId="{AF68DDEB-5750-460C-BE17-DD57EC7DD5A8}" destId="{076017C8-277F-4B18-9C2D-15CD2084151C}" srcOrd="0" destOrd="0" presId="urn:microsoft.com/office/officeart/2005/8/layout/vList4"/>
    <dgm:cxn modelId="{C7FCB7FC-1C49-410A-96BD-F2CE56A84374}" srcId="{9A5F2C4F-3D41-4918-8A22-0C096909DBD7}" destId="{2E8BDC21-36CD-40B9-A5E5-61103F67C2C9}" srcOrd="2" destOrd="0" parTransId="{00500645-8F37-423F-9FF2-F6C860BA6E97}" sibTransId="{170311E8-D307-4EFC-AD02-E100B2E7A0AC}"/>
    <dgm:cxn modelId="{A39754B9-959F-4030-9B07-78A2903858AD}" type="presParOf" srcId="{0C467383-73EC-4EA2-8937-1C285EA9E9AF}" destId="{FE89C0BA-B19E-4D1F-B368-319E56213F01}" srcOrd="0" destOrd="0" presId="urn:microsoft.com/office/officeart/2005/8/layout/vList4"/>
    <dgm:cxn modelId="{88FB489B-C688-4B55-A23F-9510FC2CDCE7}" type="presParOf" srcId="{FE89C0BA-B19E-4D1F-B368-319E56213F01}" destId="{A3B41D7F-B59F-4AE8-9C2B-6130C4BD445E}" srcOrd="0" destOrd="0" presId="urn:microsoft.com/office/officeart/2005/8/layout/vList4"/>
    <dgm:cxn modelId="{66EF1484-5B15-4BB8-A49A-0DD7F8F843F1}" type="presParOf" srcId="{FE89C0BA-B19E-4D1F-B368-319E56213F01}" destId="{4FB0BA99-3B9B-4C07-BE88-1F4A385F6847}" srcOrd="1" destOrd="0" presId="urn:microsoft.com/office/officeart/2005/8/layout/vList4"/>
    <dgm:cxn modelId="{A564450F-CCE3-4663-AC9E-3ADFC0458586}" type="presParOf" srcId="{FE89C0BA-B19E-4D1F-B368-319E56213F01}" destId="{00CE1082-917B-4994-8172-1198705BCE90}" srcOrd="2" destOrd="0" presId="urn:microsoft.com/office/officeart/2005/8/layout/vList4"/>
    <dgm:cxn modelId="{93E9A616-91A6-4094-ABA4-D2A4C7B69A74}" type="presParOf" srcId="{0C467383-73EC-4EA2-8937-1C285EA9E9AF}" destId="{2E971907-6576-479D-858E-A96744E2A2F1}" srcOrd="1" destOrd="0" presId="urn:microsoft.com/office/officeart/2005/8/layout/vList4"/>
    <dgm:cxn modelId="{625918C3-CCA1-4D8B-8A62-B0F836AE5A63}" type="presParOf" srcId="{0C467383-73EC-4EA2-8937-1C285EA9E9AF}" destId="{C19E48C7-0038-483A-9F51-462F062A05B9}" srcOrd="2" destOrd="0" presId="urn:microsoft.com/office/officeart/2005/8/layout/vList4"/>
    <dgm:cxn modelId="{45A381FB-E0E1-4C73-807F-51ABAE2682DB}" type="presParOf" srcId="{C19E48C7-0038-483A-9F51-462F062A05B9}" destId="{C5878FC6-223D-459C-8A08-93EDA45EEC14}" srcOrd="0" destOrd="0" presId="urn:microsoft.com/office/officeart/2005/8/layout/vList4"/>
    <dgm:cxn modelId="{85A9A0DC-DBDD-4976-8BE7-10D9AF768CE7}" type="presParOf" srcId="{C19E48C7-0038-483A-9F51-462F062A05B9}" destId="{E74C0EB8-C519-4E86-A0D5-DA6606537BDD}" srcOrd="1" destOrd="0" presId="urn:microsoft.com/office/officeart/2005/8/layout/vList4"/>
    <dgm:cxn modelId="{579C6AD0-81C3-4207-BFB4-C08C6BF53B4E}" type="presParOf" srcId="{C19E48C7-0038-483A-9F51-462F062A05B9}" destId="{D79DBF9F-DBDD-4ED0-BC57-F491606D64A5}" srcOrd="2" destOrd="0" presId="urn:microsoft.com/office/officeart/2005/8/layout/vList4"/>
    <dgm:cxn modelId="{D7BD53F7-47CD-4C46-9476-9FC9E7A46086}" type="presParOf" srcId="{0C467383-73EC-4EA2-8937-1C285EA9E9AF}" destId="{326A7265-8B89-4152-9C6B-DDD472422B00}" srcOrd="3" destOrd="0" presId="urn:microsoft.com/office/officeart/2005/8/layout/vList4"/>
    <dgm:cxn modelId="{58AA4DE6-8451-4397-BF16-D970C69678FD}" type="presParOf" srcId="{0C467383-73EC-4EA2-8937-1C285EA9E9AF}" destId="{0295CEBA-DBFC-41F9-BEAE-430986193350}" srcOrd="4" destOrd="0" presId="urn:microsoft.com/office/officeart/2005/8/layout/vList4"/>
    <dgm:cxn modelId="{85C084B1-3DF4-4A25-9410-C9CF7B5F3491}" type="presParOf" srcId="{0295CEBA-DBFC-41F9-BEAE-430986193350}" destId="{ED03E4D3-6A23-4D42-BD3D-E4F187BC94D7}" srcOrd="0" destOrd="0" presId="urn:microsoft.com/office/officeart/2005/8/layout/vList4"/>
    <dgm:cxn modelId="{B1799910-AE34-4E39-8F03-CB6CD80F6270}" type="presParOf" srcId="{0295CEBA-DBFC-41F9-BEAE-430986193350}" destId="{F02EE501-3178-4944-89CF-BEF4954D8A95}" srcOrd="1" destOrd="0" presId="urn:microsoft.com/office/officeart/2005/8/layout/vList4"/>
    <dgm:cxn modelId="{851CF200-84C4-43EA-B6D5-51B55626E7B5}" type="presParOf" srcId="{0295CEBA-DBFC-41F9-BEAE-430986193350}" destId="{527C2D18-AEF5-4A0F-ACC7-C3E1C6AC6A8D}" srcOrd="2" destOrd="0" presId="urn:microsoft.com/office/officeart/2005/8/layout/vList4"/>
    <dgm:cxn modelId="{F94FA617-2C7B-42D0-AE32-0E5EE989F4B8}" type="presParOf" srcId="{0C467383-73EC-4EA2-8937-1C285EA9E9AF}" destId="{08A67EC4-F5A4-43F3-A262-370DE1D7E127}" srcOrd="5" destOrd="0" presId="urn:microsoft.com/office/officeart/2005/8/layout/vList4"/>
    <dgm:cxn modelId="{FB44EFC1-C15C-4B02-9097-B87AE7C0CD81}" type="presParOf" srcId="{0C467383-73EC-4EA2-8937-1C285EA9E9AF}" destId="{A657BAF3-6697-4E0F-AD4A-7379E4DD7558}" srcOrd="6" destOrd="0" presId="urn:microsoft.com/office/officeart/2005/8/layout/vList4"/>
    <dgm:cxn modelId="{B3103F22-075D-434E-A0D7-5F93B5273DE6}" type="presParOf" srcId="{A657BAF3-6697-4E0F-AD4A-7379E4DD7558}" destId="{E9B0D46A-100D-4AA5-AF94-198E380A4AD9}" srcOrd="0" destOrd="0" presId="urn:microsoft.com/office/officeart/2005/8/layout/vList4"/>
    <dgm:cxn modelId="{528A2FE7-3D33-4C92-88CA-3B2704ABA7F1}" type="presParOf" srcId="{A657BAF3-6697-4E0F-AD4A-7379E4DD7558}" destId="{E0A4B3DD-7864-4777-97C9-CC7C7CC070CA}" srcOrd="1" destOrd="0" presId="urn:microsoft.com/office/officeart/2005/8/layout/vList4"/>
    <dgm:cxn modelId="{55A9A119-49E2-4319-91B5-52A595AB5BE3}" type="presParOf" srcId="{A657BAF3-6697-4E0F-AD4A-7379E4DD7558}" destId="{8F924A65-F8E6-4CA0-AEE5-9BDC02A863DC}" srcOrd="2" destOrd="0" presId="urn:microsoft.com/office/officeart/2005/8/layout/vList4"/>
    <dgm:cxn modelId="{F346A781-4095-46A2-BD90-599BBDE6A8C3}" type="presParOf" srcId="{0C467383-73EC-4EA2-8937-1C285EA9E9AF}" destId="{40E78426-6C71-46C8-9DEC-2E234DB5C1D6}" srcOrd="7" destOrd="0" presId="urn:microsoft.com/office/officeart/2005/8/layout/vList4"/>
    <dgm:cxn modelId="{1011AFC6-F8DD-4895-B93F-C51D4AECF89C}" type="presParOf" srcId="{0C467383-73EC-4EA2-8937-1C285EA9E9AF}" destId="{329ED5D2-7A09-4691-BE16-0809779E1EEF}" srcOrd="8" destOrd="0" presId="urn:microsoft.com/office/officeart/2005/8/layout/vList4"/>
    <dgm:cxn modelId="{A671D6B7-D522-4287-8FE8-34F03DD965D3}" type="presParOf" srcId="{329ED5D2-7A09-4691-BE16-0809779E1EEF}" destId="{076017C8-277F-4B18-9C2D-15CD2084151C}" srcOrd="0" destOrd="0" presId="urn:microsoft.com/office/officeart/2005/8/layout/vList4"/>
    <dgm:cxn modelId="{5B21DF05-80C8-4ADE-89BB-61D6DE5CAA4E}" type="presParOf" srcId="{329ED5D2-7A09-4691-BE16-0809779E1EEF}" destId="{BD724B3E-BEA3-403E-BB3A-3C0131F41A52}" srcOrd="1" destOrd="0" presId="urn:microsoft.com/office/officeart/2005/8/layout/vList4"/>
    <dgm:cxn modelId="{EF495C70-B0E4-41FE-8526-595C50F092E8}" type="presParOf" srcId="{329ED5D2-7A09-4691-BE16-0809779E1EEF}" destId="{B25A5D76-EA2D-44A5-BB48-D6FFA3447362}" srcOrd="2" destOrd="0" presId="urn:microsoft.com/office/officeart/2005/8/layout/vList4"/>
    <dgm:cxn modelId="{1AC1A3DA-5D47-4D52-A6BF-A727ABB19424}" type="presParOf" srcId="{0C467383-73EC-4EA2-8937-1C285EA9E9AF}" destId="{958539B3-AFF6-4004-8416-D05099F57609}" srcOrd="9" destOrd="0" presId="urn:microsoft.com/office/officeart/2005/8/layout/vList4"/>
    <dgm:cxn modelId="{55A46AAA-228A-4CD8-90E9-8BCD6918453B}" type="presParOf" srcId="{0C467383-73EC-4EA2-8937-1C285EA9E9AF}" destId="{00847289-2867-43D6-AE93-A27C9CC7CDBC}" srcOrd="10" destOrd="0" presId="urn:microsoft.com/office/officeart/2005/8/layout/vList4"/>
    <dgm:cxn modelId="{14910B4F-50A6-4B65-9D2E-9941C5DCD27B}" type="presParOf" srcId="{00847289-2867-43D6-AE93-A27C9CC7CDBC}" destId="{05F8A8DB-9E27-4809-90B1-4B2FD5802DD1}" srcOrd="0" destOrd="0" presId="urn:microsoft.com/office/officeart/2005/8/layout/vList4"/>
    <dgm:cxn modelId="{94EBF925-46F2-4E42-89CA-13B60D45C7F0}" type="presParOf" srcId="{00847289-2867-43D6-AE93-A27C9CC7CDBC}" destId="{670B4B7F-7D63-4239-AC28-8B5956B0A2E3}" srcOrd="1" destOrd="0" presId="urn:microsoft.com/office/officeart/2005/8/layout/vList4"/>
    <dgm:cxn modelId="{3F4F3E30-D26D-417E-93FB-87ED3516C4E1}" type="presParOf" srcId="{00847289-2867-43D6-AE93-A27C9CC7CDBC}" destId="{ABB43BFA-DDFF-4019-ACE1-31BFCA3B6FDF}" srcOrd="2" destOrd="0" presId="urn:microsoft.com/office/officeart/2005/8/layout/vList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5F2C4F-3D41-4918-8A22-0C096909DBD7}" type="doc">
      <dgm:prSet loTypeId="urn:microsoft.com/office/officeart/2005/8/layout/vList4" loCatId="list" qsTypeId="urn:microsoft.com/office/officeart/2005/8/quickstyle/simple1" qsCatId="simple" csTypeId="urn:microsoft.com/office/officeart/2005/8/colors/colorful2" csCatId="colorful" phldr="1"/>
      <dgm:spPr/>
    </dgm:pt>
    <dgm:pt modelId="{88AEF513-EFE3-42C0-A278-B64200E21087}">
      <dgm:prSet phldrT="[Text]"/>
      <dgm:spPr/>
      <dgm:t>
        <a:bodyPr/>
        <a:lstStyle/>
        <a:p>
          <a:r>
            <a:rPr lang="en-US" dirty="0"/>
            <a:t>Developer (Stakeholder)</a:t>
          </a:r>
        </a:p>
      </dgm:t>
    </dgm:pt>
    <dgm:pt modelId="{4BBF69B6-21AB-49BE-8294-3ABFD660104D}" type="parTrans" cxnId="{3C413301-AC30-44FA-8818-2696C454BFFF}">
      <dgm:prSet/>
      <dgm:spPr/>
      <dgm:t>
        <a:bodyPr/>
        <a:lstStyle/>
        <a:p>
          <a:endParaRPr lang="en-US"/>
        </a:p>
      </dgm:t>
    </dgm:pt>
    <dgm:pt modelId="{E28F8209-FBCA-4EFA-AF9F-FFB5E13CF5C6}" type="sibTrans" cxnId="{3C413301-AC30-44FA-8818-2696C454BFFF}">
      <dgm:prSet/>
      <dgm:spPr/>
      <dgm:t>
        <a:bodyPr/>
        <a:lstStyle/>
        <a:p>
          <a:endParaRPr lang="en-US"/>
        </a:p>
      </dgm:t>
    </dgm:pt>
    <dgm:pt modelId="{2E8BDC21-36CD-40B9-A5E5-61103F67C2C9}">
      <dgm:prSet phldrT="[Text]"/>
      <dgm:spPr/>
      <dgm:t>
        <a:bodyPr/>
        <a:lstStyle/>
        <a:p>
          <a:r>
            <a:rPr lang="en-US" dirty="0"/>
            <a:t>User</a:t>
          </a:r>
        </a:p>
      </dgm:t>
    </dgm:pt>
    <dgm:pt modelId="{00500645-8F37-423F-9FF2-F6C860BA6E97}" type="parTrans" cxnId="{C7FCB7FC-1C49-410A-96BD-F2CE56A84374}">
      <dgm:prSet/>
      <dgm:spPr/>
      <dgm:t>
        <a:bodyPr/>
        <a:lstStyle/>
        <a:p>
          <a:endParaRPr lang="en-US"/>
        </a:p>
      </dgm:t>
    </dgm:pt>
    <dgm:pt modelId="{170311E8-D307-4EFC-AD02-E100B2E7A0AC}" type="sibTrans" cxnId="{C7FCB7FC-1C49-410A-96BD-F2CE56A84374}">
      <dgm:prSet/>
      <dgm:spPr/>
      <dgm:t>
        <a:bodyPr/>
        <a:lstStyle/>
        <a:p>
          <a:endParaRPr lang="en-US"/>
        </a:p>
      </dgm:t>
    </dgm:pt>
    <dgm:pt modelId="{0C467383-73EC-4EA2-8937-1C285EA9E9AF}" type="pres">
      <dgm:prSet presAssocID="{9A5F2C4F-3D41-4918-8A22-0C096909DBD7}" presName="linear" presStyleCnt="0">
        <dgm:presLayoutVars>
          <dgm:dir/>
          <dgm:resizeHandles val="exact"/>
        </dgm:presLayoutVars>
      </dgm:prSet>
      <dgm:spPr/>
    </dgm:pt>
    <dgm:pt modelId="{FE89C0BA-B19E-4D1F-B368-319E56213F01}" type="pres">
      <dgm:prSet presAssocID="{88AEF513-EFE3-42C0-A278-B64200E21087}" presName="comp" presStyleCnt="0"/>
      <dgm:spPr/>
    </dgm:pt>
    <dgm:pt modelId="{A3B41D7F-B59F-4AE8-9C2B-6130C4BD445E}" type="pres">
      <dgm:prSet presAssocID="{88AEF513-EFE3-42C0-A278-B64200E21087}" presName="box" presStyleLbl="node1" presStyleIdx="0" presStyleCnt="2"/>
      <dgm:spPr/>
    </dgm:pt>
    <dgm:pt modelId="{4FB0BA99-3B9B-4C07-BE88-1F4A385F6847}" type="pres">
      <dgm:prSet presAssocID="{88AEF513-EFE3-42C0-A278-B64200E21087}"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5000" r="-35000"/>
          </a:stretch>
        </a:blipFill>
      </dgm:spPr>
    </dgm:pt>
    <dgm:pt modelId="{00CE1082-917B-4994-8172-1198705BCE90}" type="pres">
      <dgm:prSet presAssocID="{88AEF513-EFE3-42C0-A278-B64200E21087}" presName="text" presStyleLbl="node1" presStyleIdx="0" presStyleCnt="2">
        <dgm:presLayoutVars>
          <dgm:bulletEnabled val="1"/>
        </dgm:presLayoutVars>
      </dgm:prSet>
      <dgm:spPr/>
    </dgm:pt>
    <dgm:pt modelId="{2E971907-6576-479D-858E-A96744E2A2F1}" type="pres">
      <dgm:prSet presAssocID="{E28F8209-FBCA-4EFA-AF9F-FFB5E13CF5C6}" presName="spacer" presStyleCnt="0"/>
      <dgm:spPr/>
    </dgm:pt>
    <dgm:pt modelId="{0295CEBA-DBFC-41F9-BEAE-430986193350}" type="pres">
      <dgm:prSet presAssocID="{2E8BDC21-36CD-40B9-A5E5-61103F67C2C9}" presName="comp" presStyleCnt="0"/>
      <dgm:spPr/>
    </dgm:pt>
    <dgm:pt modelId="{ED03E4D3-6A23-4D42-BD3D-E4F187BC94D7}" type="pres">
      <dgm:prSet presAssocID="{2E8BDC21-36CD-40B9-A5E5-61103F67C2C9}" presName="box" presStyleLbl="node1" presStyleIdx="1" presStyleCnt="2"/>
      <dgm:spPr/>
    </dgm:pt>
    <dgm:pt modelId="{F02EE501-3178-4944-89CF-BEF4954D8A95}" type="pres">
      <dgm:prSet presAssocID="{2E8BDC21-36CD-40B9-A5E5-61103F67C2C9}" presName="img"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1000" b="-11000"/>
          </a:stretch>
        </a:blipFill>
      </dgm:spPr>
    </dgm:pt>
    <dgm:pt modelId="{527C2D18-AEF5-4A0F-ACC7-C3E1C6AC6A8D}" type="pres">
      <dgm:prSet presAssocID="{2E8BDC21-36CD-40B9-A5E5-61103F67C2C9}" presName="text" presStyleLbl="node1" presStyleIdx="1" presStyleCnt="2">
        <dgm:presLayoutVars>
          <dgm:bulletEnabled val="1"/>
        </dgm:presLayoutVars>
      </dgm:prSet>
      <dgm:spPr/>
    </dgm:pt>
  </dgm:ptLst>
  <dgm:cxnLst>
    <dgm:cxn modelId="{3C413301-AC30-44FA-8818-2696C454BFFF}" srcId="{9A5F2C4F-3D41-4918-8A22-0C096909DBD7}" destId="{88AEF513-EFE3-42C0-A278-B64200E21087}" srcOrd="0" destOrd="0" parTransId="{4BBF69B6-21AB-49BE-8294-3ABFD660104D}" sibTransId="{E28F8209-FBCA-4EFA-AF9F-FFB5E13CF5C6}"/>
    <dgm:cxn modelId="{EB169C2D-A127-4114-A2C0-E55E5F1C6ECD}" type="presOf" srcId="{9A5F2C4F-3D41-4918-8A22-0C096909DBD7}" destId="{0C467383-73EC-4EA2-8937-1C285EA9E9AF}" srcOrd="0" destOrd="0" presId="urn:microsoft.com/office/officeart/2005/8/layout/vList4"/>
    <dgm:cxn modelId="{DA57D046-7C23-4AAF-A9EB-9DA155240260}" type="presOf" srcId="{88AEF513-EFE3-42C0-A278-B64200E21087}" destId="{00CE1082-917B-4994-8172-1198705BCE90}" srcOrd="1" destOrd="0" presId="urn:microsoft.com/office/officeart/2005/8/layout/vList4"/>
    <dgm:cxn modelId="{B0104887-DBB2-4070-9E21-5BFF8133DE2D}" type="presOf" srcId="{88AEF513-EFE3-42C0-A278-B64200E21087}" destId="{A3B41D7F-B59F-4AE8-9C2B-6130C4BD445E}" srcOrd="0" destOrd="0" presId="urn:microsoft.com/office/officeart/2005/8/layout/vList4"/>
    <dgm:cxn modelId="{851C719A-D82C-45DF-8B1F-75678E5B2BF9}" type="presOf" srcId="{2E8BDC21-36CD-40B9-A5E5-61103F67C2C9}" destId="{ED03E4D3-6A23-4D42-BD3D-E4F187BC94D7}" srcOrd="0" destOrd="0" presId="urn:microsoft.com/office/officeart/2005/8/layout/vList4"/>
    <dgm:cxn modelId="{62BE22D9-9B6E-47CF-9E0B-F7796B137DB5}" type="presOf" srcId="{2E8BDC21-36CD-40B9-A5E5-61103F67C2C9}" destId="{527C2D18-AEF5-4A0F-ACC7-C3E1C6AC6A8D}" srcOrd="1" destOrd="0" presId="urn:microsoft.com/office/officeart/2005/8/layout/vList4"/>
    <dgm:cxn modelId="{C7FCB7FC-1C49-410A-96BD-F2CE56A84374}" srcId="{9A5F2C4F-3D41-4918-8A22-0C096909DBD7}" destId="{2E8BDC21-36CD-40B9-A5E5-61103F67C2C9}" srcOrd="1" destOrd="0" parTransId="{00500645-8F37-423F-9FF2-F6C860BA6E97}" sibTransId="{170311E8-D307-4EFC-AD02-E100B2E7A0AC}"/>
    <dgm:cxn modelId="{A39754B9-959F-4030-9B07-78A2903858AD}" type="presParOf" srcId="{0C467383-73EC-4EA2-8937-1C285EA9E9AF}" destId="{FE89C0BA-B19E-4D1F-B368-319E56213F01}" srcOrd="0" destOrd="0" presId="urn:microsoft.com/office/officeart/2005/8/layout/vList4"/>
    <dgm:cxn modelId="{88FB489B-C688-4B55-A23F-9510FC2CDCE7}" type="presParOf" srcId="{FE89C0BA-B19E-4D1F-B368-319E56213F01}" destId="{A3B41D7F-B59F-4AE8-9C2B-6130C4BD445E}" srcOrd="0" destOrd="0" presId="urn:microsoft.com/office/officeart/2005/8/layout/vList4"/>
    <dgm:cxn modelId="{66EF1484-5B15-4BB8-A49A-0DD7F8F843F1}" type="presParOf" srcId="{FE89C0BA-B19E-4D1F-B368-319E56213F01}" destId="{4FB0BA99-3B9B-4C07-BE88-1F4A385F6847}" srcOrd="1" destOrd="0" presId="urn:microsoft.com/office/officeart/2005/8/layout/vList4"/>
    <dgm:cxn modelId="{A564450F-CCE3-4663-AC9E-3ADFC0458586}" type="presParOf" srcId="{FE89C0BA-B19E-4D1F-B368-319E56213F01}" destId="{00CE1082-917B-4994-8172-1198705BCE90}" srcOrd="2" destOrd="0" presId="urn:microsoft.com/office/officeart/2005/8/layout/vList4"/>
    <dgm:cxn modelId="{93E9A616-91A6-4094-ABA4-D2A4C7B69A74}" type="presParOf" srcId="{0C467383-73EC-4EA2-8937-1C285EA9E9AF}" destId="{2E971907-6576-479D-858E-A96744E2A2F1}" srcOrd="1" destOrd="0" presId="urn:microsoft.com/office/officeart/2005/8/layout/vList4"/>
    <dgm:cxn modelId="{58AA4DE6-8451-4397-BF16-D970C69678FD}" type="presParOf" srcId="{0C467383-73EC-4EA2-8937-1C285EA9E9AF}" destId="{0295CEBA-DBFC-41F9-BEAE-430986193350}" srcOrd="2" destOrd="0" presId="urn:microsoft.com/office/officeart/2005/8/layout/vList4"/>
    <dgm:cxn modelId="{85C084B1-3DF4-4A25-9410-C9CF7B5F3491}" type="presParOf" srcId="{0295CEBA-DBFC-41F9-BEAE-430986193350}" destId="{ED03E4D3-6A23-4D42-BD3D-E4F187BC94D7}" srcOrd="0" destOrd="0" presId="urn:microsoft.com/office/officeart/2005/8/layout/vList4"/>
    <dgm:cxn modelId="{B1799910-AE34-4E39-8F03-CB6CD80F6270}" type="presParOf" srcId="{0295CEBA-DBFC-41F9-BEAE-430986193350}" destId="{F02EE501-3178-4944-89CF-BEF4954D8A95}" srcOrd="1" destOrd="0" presId="urn:microsoft.com/office/officeart/2005/8/layout/vList4"/>
    <dgm:cxn modelId="{851CF200-84C4-43EA-B6D5-51B55626E7B5}" type="presParOf" srcId="{0295CEBA-DBFC-41F9-BEAE-430986193350}" destId="{527C2D18-AEF5-4A0F-ACC7-C3E1C6AC6A8D}" srcOrd="2" destOrd="0" presId="urn:microsoft.com/office/officeart/2005/8/layout/vList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FA64D6-C2B4-4156-A367-20BD6EBDF61F}" type="doc">
      <dgm:prSet loTypeId="urn:microsoft.com/office/officeart/2005/8/layout/radial4" loCatId="relationship" qsTypeId="urn:microsoft.com/office/officeart/2005/8/quickstyle/simple1" qsCatId="simple" csTypeId="urn:microsoft.com/office/officeart/2005/8/colors/accent2_2" csCatId="accent2" phldr="1"/>
      <dgm:spPr/>
      <dgm:t>
        <a:bodyPr/>
        <a:lstStyle/>
        <a:p>
          <a:endParaRPr lang="en-US"/>
        </a:p>
      </dgm:t>
    </dgm:pt>
    <dgm:pt modelId="{E21B267E-8E6F-4E95-B82D-F537F5AD3DFD}">
      <dgm:prSet phldrT="[Text]" custT="1"/>
      <dgm:spPr>
        <a:solidFill>
          <a:schemeClr val="bg2">
            <a:lumMod val="50000"/>
          </a:schemeClr>
        </a:solidFill>
      </dgm:spPr>
      <dgm:t>
        <a:bodyPr/>
        <a:lstStyle/>
        <a:p>
          <a:r>
            <a:rPr lang="en-US" sz="2000" dirty="0"/>
            <a:t>SQLite Storage</a:t>
          </a:r>
        </a:p>
      </dgm:t>
    </dgm:pt>
    <dgm:pt modelId="{812AB0F2-69D3-4A49-9926-D5FC94A62D48}" type="parTrans" cxnId="{45F3D242-BCC5-43C1-8F47-0FA552E40A8C}">
      <dgm:prSet/>
      <dgm:spPr/>
      <dgm:t>
        <a:bodyPr/>
        <a:lstStyle/>
        <a:p>
          <a:endParaRPr lang="en-US"/>
        </a:p>
      </dgm:t>
    </dgm:pt>
    <dgm:pt modelId="{437DD513-EA23-4ED7-9346-366C97463F7A}" type="sibTrans" cxnId="{45F3D242-BCC5-43C1-8F47-0FA552E40A8C}">
      <dgm:prSet/>
      <dgm:spPr/>
      <dgm:t>
        <a:bodyPr/>
        <a:lstStyle/>
        <a:p>
          <a:endParaRPr lang="en-US"/>
        </a:p>
      </dgm:t>
    </dgm:pt>
    <dgm:pt modelId="{435424CA-27F4-4CFB-907B-DFD4C24C587D}">
      <dgm:prSet phldrT="[Text]"/>
      <dgm:spPr/>
      <dgm:t>
        <a:bodyPr/>
        <a:lstStyle/>
        <a:p>
          <a:r>
            <a:rPr lang="en-US" dirty="0"/>
            <a:t>Mock Data Loader</a:t>
          </a:r>
        </a:p>
      </dgm:t>
    </dgm:pt>
    <dgm:pt modelId="{24C57525-05A2-4A2A-915B-659F9ABBEE66}" type="parTrans" cxnId="{0E514C46-9BF7-4C42-BAB0-E97A8D2F3A3C}">
      <dgm:prSet/>
      <dgm:spPr/>
      <dgm:t>
        <a:bodyPr/>
        <a:lstStyle/>
        <a:p>
          <a:endParaRPr lang="en-US"/>
        </a:p>
      </dgm:t>
    </dgm:pt>
    <dgm:pt modelId="{C8D2B9A0-35D8-4E6C-8B1B-9F1E6B7A1F34}" type="sibTrans" cxnId="{0E514C46-9BF7-4C42-BAB0-E97A8D2F3A3C}">
      <dgm:prSet/>
      <dgm:spPr/>
      <dgm:t>
        <a:bodyPr/>
        <a:lstStyle/>
        <a:p>
          <a:endParaRPr lang="en-US"/>
        </a:p>
      </dgm:t>
    </dgm:pt>
    <dgm:pt modelId="{0F7048FD-FF5A-4379-A71C-B70EE122DA70}">
      <dgm:prSet phldrT="[Text]"/>
      <dgm:spPr/>
      <dgm:t>
        <a:bodyPr/>
        <a:lstStyle/>
        <a:p>
          <a:r>
            <a:rPr lang="en-US" dirty="0"/>
            <a:t>Azure Data Loader</a:t>
          </a:r>
        </a:p>
      </dgm:t>
    </dgm:pt>
    <dgm:pt modelId="{4A8CE65E-DE2E-4E6E-882E-98415A407491}" type="parTrans" cxnId="{04F00C08-BB10-4C10-959E-E920857ACE3A}">
      <dgm:prSet/>
      <dgm:spPr/>
      <dgm:t>
        <a:bodyPr/>
        <a:lstStyle/>
        <a:p>
          <a:endParaRPr lang="en-US"/>
        </a:p>
      </dgm:t>
    </dgm:pt>
    <dgm:pt modelId="{F04D9CF9-4F58-40CF-A28B-0A995CE3DE65}" type="sibTrans" cxnId="{04F00C08-BB10-4C10-959E-E920857ACE3A}">
      <dgm:prSet/>
      <dgm:spPr/>
      <dgm:t>
        <a:bodyPr/>
        <a:lstStyle/>
        <a:p>
          <a:endParaRPr lang="en-US"/>
        </a:p>
      </dgm:t>
    </dgm:pt>
    <dgm:pt modelId="{F992310C-51F1-42E8-9483-EB0709B418D5}">
      <dgm:prSet phldrT="[Text]"/>
      <dgm:spPr/>
      <dgm:t>
        <a:bodyPr/>
        <a:lstStyle/>
        <a:p>
          <a:endParaRPr lang="en-US" dirty="0"/>
        </a:p>
      </dgm:t>
    </dgm:pt>
    <dgm:pt modelId="{DD67A16D-E12E-4888-BECB-781D5AE82208}" type="parTrans" cxnId="{0228C236-D90B-4858-821F-4F61CF191F08}">
      <dgm:prSet/>
      <dgm:spPr/>
      <dgm:t>
        <a:bodyPr/>
        <a:lstStyle/>
        <a:p>
          <a:endParaRPr lang="en-US"/>
        </a:p>
      </dgm:t>
    </dgm:pt>
    <dgm:pt modelId="{ED163694-1E9F-408F-A3C8-C0E457062C21}" type="sibTrans" cxnId="{0228C236-D90B-4858-821F-4F61CF191F08}">
      <dgm:prSet/>
      <dgm:spPr/>
      <dgm:t>
        <a:bodyPr/>
        <a:lstStyle/>
        <a:p>
          <a:endParaRPr lang="en-US"/>
        </a:p>
      </dgm:t>
    </dgm:pt>
    <dgm:pt modelId="{A3295445-AA22-475B-BA03-5EE19D66C14E}" type="pres">
      <dgm:prSet presAssocID="{60FA64D6-C2B4-4156-A367-20BD6EBDF61F}" presName="cycle" presStyleCnt="0">
        <dgm:presLayoutVars>
          <dgm:chMax val="1"/>
          <dgm:dir/>
          <dgm:animLvl val="ctr"/>
          <dgm:resizeHandles val="exact"/>
        </dgm:presLayoutVars>
      </dgm:prSet>
      <dgm:spPr/>
    </dgm:pt>
    <dgm:pt modelId="{C62AA64E-8A56-4001-8244-EA4D38B93DCF}" type="pres">
      <dgm:prSet presAssocID="{E21B267E-8E6F-4E95-B82D-F537F5AD3DFD}" presName="centerShape" presStyleLbl="node0" presStyleIdx="0" presStyleCnt="1"/>
      <dgm:spPr>
        <a:prstGeom prst="flowChartMagneticDisk">
          <a:avLst/>
        </a:prstGeom>
      </dgm:spPr>
    </dgm:pt>
    <dgm:pt modelId="{9CB9C994-D1BC-45E0-B916-BA54097975C2}" type="pres">
      <dgm:prSet presAssocID="{24C57525-05A2-4A2A-915B-659F9ABBEE66}" presName="parTrans" presStyleLbl="bgSibTrans2D1" presStyleIdx="0" presStyleCnt="2"/>
      <dgm:spPr/>
    </dgm:pt>
    <dgm:pt modelId="{5628B2D5-6E70-4749-A972-1E6CEEF0FEF0}" type="pres">
      <dgm:prSet presAssocID="{435424CA-27F4-4CFB-907B-DFD4C24C587D}" presName="node" presStyleLbl="node1" presStyleIdx="0" presStyleCnt="2">
        <dgm:presLayoutVars>
          <dgm:bulletEnabled val="1"/>
        </dgm:presLayoutVars>
      </dgm:prSet>
      <dgm:spPr/>
    </dgm:pt>
    <dgm:pt modelId="{ACEE7745-343B-49B8-A2C8-F1945955F07B}" type="pres">
      <dgm:prSet presAssocID="{4A8CE65E-DE2E-4E6E-882E-98415A407491}" presName="parTrans" presStyleLbl="bgSibTrans2D1" presStyleIdx="1" presStyleCnt="2"/>
      <dgm:spPr/>
    </dgm:pt>
    <dgm:pt modelId="{8126F22C-CA42-4063-AC40-AE689CAC1F58}" type="pres">
      <dgm:prSet presAssocID="{0F7048FD-FF5A-4379-A71C-B70EE122DA70}" presName="node" presStyleLbl="node1" presStyleIdx="1" presStyleCnt="2">
        <dgm:presLayoutVars>
          <dgm:bulletEnabled val="1"/>
        </dgm:presLayoutVars>
      </dgm:prSet>
      <dgm:spPr/>
    </dgm:pt>
  </dgm:ptLst>
  <dgm:cxnLst>
    <dgm:cxn modelId="{04F00C08-BB10-4C10-959E-E920857ACE3A}" srcId="{E21B267E-8E6F-4E95-B82D-F537F5AD3DFD}" destId="{0F7048FD-FF5A-4379-A71C-B70EE122DA70}" srcOrd="1" destOrd="0" parTransId="{4A8CE65E-DE2E-4E6E-882E-98415A407491}" sibTransId="{F04D9CF9-4F58-40CF-A28B-0A995CE3DE65}"/>
    <dgm:cxn modelId="{CACBF225-CD74-42DD-A51B-32504E82D27F}" type="presOf" srcId="{24C57525-05A2-4A2A-915B-659F9ABBEE66}" destId="{9CB9C994-D1BC-45E0-B916-BA54097975C2}" srcOrd="0" destOrd="0" presId="urn:microsoft.com/office/officeart/2005/8/layout/radial4"/>
    <dgm:cxn modelId="{0228C236-D90B-4858-821F-4F61CF191F08}" srcId="{60FA64D6-C2B4-4156-A367-20BD6EBDF61F}" destId="{F992310C-51F1-42E8-9483-EB0709B418D5}" srcOrd="1" destOrd="0" parTransId="{DD67A16D-E12E-4888-BECB-781D5AE82208}" sibTransId="{ED163694-1E9F-408F-A3C8-C0E457062C21}"/>
    <dgm:cxn modelId="{91D9D75B-1984-41B9-B3AC-A2113AC7A76A}" type="presOf" srcId="{4A8CE65E-DE2E-4E6E-882E-98415A407491}" destId="{ACEE7745-343B-49B8-A2C8-F1945955F07B}" srcOrd="0" destOrd="0" presId="urn:microsoft.com/office/officeart/2005/8/layout/radial4"/>
    <dgm:cxn modelId="{45F3D242-BCC5-43C1-8F47-0FA552E40A8C}" srcId="{60FA64D6-C2B4-4156-A367-20BD6EBDF61F}" destId="{E21B267E-8E6F-4E95-B82D-F537F5AD3DFD}" srcOrd="0" destOrd="0" parTransId="{812AB0F2-69D3-4A49-9926-D5FC94A62D48}" sibTransId="{437DD513-EA23-4ED7-9346-366C97463F7A}"/>
    <dgm:cxn modelId="{45E1C944-D547-498B-A93D-F7DED14F899D}" type="presOf" srcId="{0F7048FD-FF5A-4379-A71C-B70EE122DA70}" destId="{8126F22C-CA42-4063-AC40-AE689CAC1F58}" srcOrd="0" destOrd="0" presId="urn:microsoft.com/office/officeart/2005/8/layout/radial4"/>
    <dgm:cxn modelId="{0E514C46-9BF7-4C42-BAB0-E97A8D2F3A3C}" srcId="{E21B267E-8E6F-4E95-B82D-F537F5AD3DFD}" destId="{435424CA-27F4-4CFB-907B-DFD4C24C587D}" srcOrd="0" destOrd="0" parTransId="{24C57525-05A2-4A2A-915B-659F9ABBEE66}" sibTransId="{C8D2B9A0-35D8-4E6C-8B1B-9F1E6B7A1F34}"/>
    <dgm:cxn modelId="{1B1376D6-1ACF-4FCA-A394-97691440BAAE}" type="presOf" srcId="{60FA64D6-C2B4-4156-A367-20BD6EBDF61F}" destId="{A3295445-AA22-475B-BA03-5EE19D66C14E}" srcOrd="0" destOrd="0" presId="urn:microsoft.com/office/officeart/2005/8/layout/radial4"/>
    <dgm:cxn modelId="{522D2AEE-9824-40E2-BFBC-3A972384B4D5}" type="presOf" srcId="{E21B267E-8E6F-4E95-B82D-F537F5AD3DFD}" destId="{C62AA64E-8A56-4001-8244-EA4D38B93DCF}" srcOrd="0" destOrd="0" presId="urn:microsoft.com/office/officeart/2005/8/layout/radial4"/>
    <dgm:cxn modelId="{5CEDB4F8-0686-45D9-8F22-F5616B91E771}" type="presOf" srcId="{435424CA-27F4-4CFB-907B-DFD4C24C587D}" destId="{5628B2D5-6E70-4749-A972-1E6CEEF0FEF0}" srcOrd="0" destOrd="0" presId="urn:microsoft.com/office/officeart/2005/8/layout/radial4"/>
    <dgm:cxn modelId="{520CDE55-E38C-4064-9F5A-4273B015540B}" type="presParOf" srcId="{A3295445-AA22-475B-BA03-5EE19D66C14E}" destId="{C62AA64E-8A56-4001-8244-EA4D38B93DCF}" srcOrd="0" destOrd="0" presId="urn:microsoft.com/office/officeart/2005/8/layout/radial4"/>
    <dgm:cxn modelId="{8FADD2B1-7BEE-4626-A7AB-F8725792CEF3}" type="presParOf" srcId="{A3295445-AA22-475B-BA03-5EE19D66C14E}" destId="{9CB9C994-D1BC-45E0-B916-BA54097975C2}" srcOrd="1" destOrd="0" presId="urn:microsoft.com/office/officeart/2005/8/layout/radial4"/>
    <dgm:cxn modelId="{05360B46-754C-4BE4-9B3B-F698AB9366F4}" type="presParOf" srcId="{A3295445-AA22-475B-BA03-5EE19D66C14E}" destId="{5628B2D5-6E70-4749-A972-1E6CEEF0FEF0}" srcOrd="2" destOrd="0" presId="urn:microsoft.com/office/officeart/2005/8/layout/radial4"/>
    <dgm:cxn modelId="{3E35B7AF-89CE-4532-81AE-B5AB336A755F}" type="presParOf" srcId="{A3295445-AA22-475B-BA03-5EE19D66C14E}" destId="{ACEE7745-343B-49B8-A2C8-F1945955F07B}" srcOrd="3" destOrd="0" presId="urn:microsoft.com/office/officeart/2005/8/layout/radial4"/>
    <dgm:cxn modelId="{3FBB5A27-BC7A-4A36-8211-0D4EE651C363}" type="presParOf" srcId="{A3295445-AA22-475B-BA03-5EE19D66C14E}" destId="{8126F22C-CA42-4063-AC40-AE689CAC1F58}" srcOrd="4"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CABFC-FD2A-41BB-8CFB-90EB88CB14B1}">
      <dsp:nvSpPr>
        <dsp:cNvPr id="0" name=""/>
        <dsp:cNvSpPr/>
      </dsp:nvSpPr>
      <dsp:spPr>
        <a:xfrm>
          <a:off x="0" y="0"/>
          <a:ext cx="3600450" cy="5934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Stakeholder</a:t>
          </a:r>
        </a:p>
      </dsp:txBody>
      <dsp:txXfrm>
        <a:off x="779434" y="0"/>
        <a:ext cx="2821015" cy="593449"/>
      </dsp:txXfrm>
    </dsp:sp>
    <dsp:sp modelId="{59778B82-B6A0-49B4-AC28-F40818063FCD}">
      <dsp:nvSpPr>
        <dsp:cNvPr id="0" name=""/>
        <dsp:cNvSpPr/>
      </dsp:nvSpPr>
      <dsp:spPr>
        <a:xfrm>
          <a:off x="59344" y="59344"/>
          <a:ext cx="720090" cy="474759"/>
        </a:xfrm>
        <a:prstGeom prst="roundRect">
          <a:avLst>
            <a:gd name="adj" fmla="val 10000"/>
          </a:avLst>
        </a:prstGeom>
        <a:blipFill rotWithShape="1">
          <a:blip xmlns:r="http://schemas.openxmlformats.org/officeDocument/2006/relationships" r:embed="rId1"/>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35CAA0-A43E-4757-A10B-721FC705FCC3}">
      <dsp:nvSpPr>
        <dsp:cNvPr id="0" name=""/>
        <dsp:cNvSpPr/>
      </dsp:nvSpPr>
      <dsp:spPr>
        <a:xfrm>
          <a:off x="0" y="652794"/>
          <a:ext cx="3600450" cy="593449"/>
        </a:xfrm>
        <a:prstGeom prst="roundRect">
          <a:avLst>
            <a:gd name="adj" fmla="val 10000"/>
          </a:avLst>
        </a:prstGeom>
        <a:solidFill>
          <a:schemeClr val="accent2">
            <a:hueOff val="-7481439"/>
            <a:satOff val="-14650"/>
            <a:lumOff val="98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Developer</a:t>
          </a:r>
        </a:p>
      </dsp:txBody>
      <dsp:txXfrm>
        <a:off x="779434" y="652794"/>
        <a:ext cx="2821015" cy="593449"/>
      </dsp:txXfrm>
    </dsp:sp>
    <dsp:sp modelId="{55459E21-91C0-420A-89E6-39D69BCB589A}">
      <dsp:nvSpPr>
        <dsp:cNvPr id="0" name=""/>
        <dsp:cNvSpPr/>
      </dsp:nvSpPr>
      <dsp:spPr>
        <a:xfrm>
          <a:off x="59344" y="712139"/>
          <a:ext cx="720090" cy="47475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B9CE05-3C64-46F5-8B3B-ADF726F888C5}">
      <dsp:nvSpPr>
        <dsp:cNvPr id="0" name=""/>
        <dsp:cNvSpPr/>
      </dsp:nvSpPr>
      <dsp:spPr>
        <a:xfrm>
          <a:off x="0" y="1305588"/>
          <a:ext cx="3600450" cy="593449"/>
        </a:xfrm>
        <a:prstGeom prst="roundRect">
          <a:avLst>
            <a:gd name="adj" fmla="val 10000"/>
          </a:avLst>
        </a:prstGeom>
        <a:solidFill>
          <a:schemeClr val="accent2">
            <a:hueOff val="-14962877"/>
            <a:satOff val="-29301"/>
            <a:lumOff val="196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User</a:t>
          </a:r>
        </a:p>
      </dsp:txBody>
      <dsp:txXfrm>
        <a:off x="779434" y="1305588"/>
        <a:ext cx="2821015" cy="593449"/>
      </dsp:txXfrm>
    </dsp:sp>
    <dsp:sp modelId="{0C189075-5B80-459A-9744-5F7A3822F919}">
      <dsp:nvSpPr>
        <dsp:cNvPr id="0" name=""/>
        <dsp:cNvSpPr/>
      </dsp:nvSpPr>
      <dsp:spPr>
        <a:xfrm>
          <a:off x="59344" y="1364933"/>
          <a:ext cx="720090" cy="474759"/>
        </a:xfrm>
        <a:prstGeom prst="roundRect">
          <a:avLst>
            <a:gd name="adj" fmla="val 10000"/>
          </a:avLst>
        </a:prstGeom>
        <a:blipFill rotWithShape="1">
          <a:blip xmlns:r="http://schemas.openxmlformats.org/officeDocument/2006/relationships" r:embed="rId4"/>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41D7F-B59F-4AE8-9C2B-6130C4BD445E}">
      <dsp:nvSpPr>
        <dsp:cNvPr id="0" name=""/>
        <dsp:cNvSpPr/>
      </dsp:nvSpPr>
      <dsp:spPr>
        <a:xfrm>
          <a:off x="0" y="0"/>
          <a:ext cx="3600450" cy="71981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Stakeholder</a:t>
          </a:r>
        </a:p>
      </dsp:txBody>
      <dsp:txXfrm>
        <a:off x="792071" y="0"/>
        <a:ext cx="2808378" cy="719816"/>
      </dsp:txXfrm>
    </dsp:sp>
    <dsp:sp modelId="{4FB0BA99-3B9B-4C07-BE88-1F4A385F6847}">
      <dsp:nvSpPr>
        <dsp:cNvPr id="0" name=""/>
        <dsp:cNvSpPr/>
      </dsp:nvSpPr>
      <dsp:spPr>
        <a:xfrm>
          <a:off x="71981" y="71981"/>
          <a:ext cx="720090" cy="575853"/>
        </a:xfrm>
        <a:prstGeom prst="roundRect">
          <a:avLst>
            <a:gd name="adj" fmla="val 10000"/>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878FC6-223D-459C-8A08-93EDA45EEC14}">
      <dsp:nvSpPr>
        <dsp:cNvPr id="0" name=""/>
        <dsp:cNvSpPr/>
      </dsp:nvSpPr>
      <dsp:spPr>
        <a:xfrm>
          <a:off x="0" y="791798"/>
          <a:ext cx="3600450" cy="719816"/>
        </a:xfrm>
        <a:prstGeom prst="roundRect">
          <a:avLst>
            <a:gd name="adj" fmla="val 10000"/>
          </a:avLst>
        </a:prstGeom>
        <a:solidFill>
          <a:schemeClr val="accent2">
            <a:hueOff val="-2992576"/>
            <a:satOff val="-586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Project Manager</a:t>
          </a:r>
        </a:p>
      </dsp:txBody>
      <dsp:txXfrm>
        <a:off x="792071" y="791798"/>
        <a:ext cx="2808378" cy="719816"/>
      </dsp:txXfrm>
    </dsp:sp>
    <dsp:sp modelId="{E74C0EB8-C519-4E86-A0D5-DA6606537BDD}">
      <dsp:nvSpPr>
        <dsp:cNvPr id="0" name=""/>
        <dsp:cNvSpPr/>
      </dsp:nvSpPr>
      <dsp:spPr>
        <a:xfrm>
          <a:off x="71981" y="863779"/>
          <a:ext cx="720090" cy="57585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t="-22000" b="-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03E4D3-6A23-4D42-BD3D-E4F187BC94D7}">
      <dsp:nvSpPr>
        <dsp:cNvPr id="0" name=""/>
        <dsp:cNvSpPr/>
      </dsp:nvSpPr>
      <dsp:spPr>
        <a:xfrm>
          <a:off x="0" y="1583596"/>
          <a:ext cx="3600450" cy="719816"/>
        </a:xfrm>
        <a:prstGeom prst="roundRect">
          <a:avLst>
            <a:gd name="adj" fmla="val 10000"/>
          </a:avLst>
        </a:prstGeom>
        <a:solidFill>
          <a:schemeClr val="accent2">
            <a:hueOff val="-5985151"/>
            <a:satOff val="-11720"/>
            <a:lumOff val="78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Business Analyst</a:t>
          </a:r>
        </a:p>
      </dsp:txBody>
      <dsp:txXfrm>
        <a:off x="792071" y="1583596"/>
        <a:ext cx="2808378" cy="719816"/>
      </dsp:txXfrm>
    </dsp:sp>
    <dsp:sp modelId="{F02EE501-3178-4944-89CF-BEF4954D8A95}">
      <dsp:nvSpPr>
        <dsp:cNvPr id="0" name=""/>
        <dsp:cNvSpPr/>
      </dsp:nvSpPr>
      <dsp:spPr>
        <a:xfrm>
          <a:off x="71981" y="1655578"/>
          <a:ext cx="720090" cy="57585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t="-50000" b="-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B0D46A-100D-4AA5-AF94-198E380A4AD9}">
      <dsp:nvSpPr>
        <dsp:cNvPr id="0" name=""/>
        <dsp:cNvSpPr/>
      </dsp:nvSpPr>
      <dsp:spPr>
        <a:xfrm>
          <a:off x="0" y="2375394"/>
          <a:ext cx="3600450" cy="719816"/>
        </a:xfrm>
        <a:prstGeom prst="roundRect">
          <a:avLst>
            <a:gd name="adj" fmla="val 10000"/>
          </a:avLst>
        </a:prstGeom>
        <a:solidFill>
          <a:schemeClr val="accent2">
            <a:hueOff val="-8977727"/>
            <a:satOff val="-17581"/>
            <a:lumOff val="11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Developer</a:t>
          </a:r>
        </a:p>
      </dsp:txBody>
      <dsp:txXfrm>
        <a:off x="792071" y="2375394"/>
        <a:ext cx="2808378" cy="719816"/>
      </dsp:txXfrm>
    </dsp:sp>
    <dsp:sp modelId="{E0A4B3DD-7864-4777-97C9-CC7C7CC070CA}">
      <dsp:nvSpPr>
        <dsp:cNvPr id="0" name=""/>
        <dsp:cNvSpPr/>
      </dsp:nvSpPr>
      <dsp:spPr>
        <a:xfrm>
          <a:off x="71981" y="2447376"/>
          <a:ext cx="720090" cy="575853"/>
        </a:xfrm>
        <a:prstGeom prst="roundRect">
          <a:avLst>
            <a:gd name="adj" fmla="val 10000"/>
          </a:avLst>
        </a:prstGeom>
        <a:blipFill rotWithShape="1">
          <a:blip xmlns:r="http://schemas.openxmlformats.org/officeDocument/2006/relationships"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6017C8-277F-4B18-9C2D-15CD2084151C}">
      <dsp:nvSpPr>
        <dsp:cNvPr id="0" name=""/>
        <dsp:cNvSpPr/>
      </dsp:nvSpPr>
      <dsp:spPr>
        <a:xfrm>
          <a:off x="0" y="3167192"/>
          <a:ext cx="3600450" cy="719816"/>
        </a:xfrm>
        <a:prstGeom prst="roundRect">
          <a:avLst>
            <a:gd name="adj" fmla="val 10000"/>
          </a:avLst>
        </a:prstGeom>
        <a:solidFill>
          <a:schemeClr val="accent2">
            <a:hueOff val="-11970302"/>
            <a:satOff val="-23441"/>
            <a:lumOff val="15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Quality Assurance</a:t>
          </a:r>
        </a:p>
      </dsp:txBody>
      <dsp:txXfrm>
        <a:off x="792071" y="3167192"/>
        <a:ext cx="2808378" cy="719816"/>
      </dsp:txXfrm>
    </dsp:sp>
    <dsp:sp modelId="{BD724B3E-BEA3-403E-BB3A-3C0131F41A52}">
      <dsp:nvSpPr>
        <dsp:cNvPr id="0" name=""/>
        <dsp:cNvSpPr/>
      </dsp:nvSpPr>
      <dsp:spPr>
        <a:xfrm>
          <a:off x="71981" y="3239174"/>
          <a:ext cx="720090" cy="575853"/>
        </a:xfrm>
        <a:prstGeom prst="roundRect">
          <a:avLst>
            <a:gd name="adj" fmla="val 10000"/>
          </a:avLst>
        </a:prstGeom>
        <a:blipFill>
          <a:blip xmlns:r="http://schemas.openxmlformats.org/officeDocument/2006/relationships"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t="-19000" b="-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F8A8DB-9E27-4809-90B1-4B2FD5802DD1}">
      <dsp:nvSpPr>
        <dsp:cNvPr id="0" name=""/>
        <dsp:cNvSpPr/>
      </dsp:nvSpPr>
      <dsp:spPr>
        <a:xfrm>
          <a:off x="0" y="3958990"/>
          <a:ext cx="3600450" cy="719816"/>
        </a:xfrm>
        <a:prstGeom prst="roundRect">
          <a:avLst>
            <a:gd name="adj" fmla="val 10000"/>
          </a:avLst>
        </a:prstGeom>
        <a:solidFill>
          <a:schemeClr val="accent2">
            <a:hueOff val="-14962877"/>
            <a:satOff val="-29301"/>
            <a:lumOff val="196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User</a:t>
          </a:r>
        </a:p>
      </dsp:txBody>
      <dsp:txXfrm>
        <a:off x="792071" y="3958990"/>
        <a:ext cx="2808378" cy="719816"/>
      </dsp:txXfrm>
    </dsp:sp>
    <dsp:sp modelId="{670B4B7F-7D63-4239-AC28-8B5956B0A2E3}">
      <dsp:nvSpPr>
        <dsp:cNvPr id="0" name=""/>
        <dsp:cNvSpPr/>
      </dsp:nvSpPr>
      <dsp:spPr>
        <a:xfrm>
          <a:off x="71981" y="4030972"/>
          <a:ext cx="720090" cy="575853"/>
        </a:xfrm>
        <a:prstGeom prst="roundRect">
          <a:avLst>
            <a:gd name="adj" fmla="val 10000"/>
          </a:avLst>
        </a:prstGeom>
        <a:blipFill rotWithShape="1">
          <a:blip xmlns:r="http://schemas.openxmlformats.org/officeDocument/2006/relationships" r:embed="rId10"/>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41D7F-B59F-4AE8-9C2B-6130C4BD445E}">
      <dsp:nvSpPr>
        <dsp:cNvPr id="0" name=""/>
        <dsp:cNvSpPr/>
      </dsp:nvSpPr>
      <dsp:spPr>
        <a:xfrm>
          <a:off x="0" y="0"/>
          <a:ext cx="3600450" cy="61756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Developer (Stakeholder)</a:t>
          </a:r>
        </a:p>
      </dsp:txBody>
      <dsp:txXfrm>
        <a:off x="781846" y="0"/>
        <a:ext cx="2818603" cy="617569"/>
      </dsp:txXfrm>
    </dsp:sp>
    <dsp:sp modelId="{4FB0BA99-3B9B-4C07-BE88-1F4A385F6847}">
      <dsp:nvSpPr>
        <dsp:cNvPr id="0" name=""/>
        <dsp:cNvSpPr/>
      </dsp:nvSpPr>
      <dsp:spPr>
        <a:xfrm>
          <a:off x="61756" y="61756"/>
          <a:ext cx="720090" cy="49405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5000" r="-3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03E4D3-6A23-4D42-BD3D-E4F187BC94D7}">
      <dsp:nvSpPr>
        <dsp:cNvPr id="0" name=""/>
        <dsp:cNvSpPr/>
      </dsp:nvSpPr>
      <dsp:spPr>
        <a:xfrm>
          <a:off x="0" y="679326"/>
          <a:ext cx="3600450" cy="617569"/>
        </a:xfrm>
        <a:prstGeom prst="roundRect">
          <a:avLst>
            <a:gd name="adj" fmla="val 10000"/>
          </a:avLst>
        </a:prstGeom>
        <a:solidFill>
          <a:schemeClr val="accent2">
            <a:hueOff val="-14962877"/>
            <a:satOff val="-29301"/>
            <a:lumOff val="196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User</a:t>
          </a:r>
        </a:p>
      </dsp:txBody>
      <dsp:txXfrm>
        <a:off x="781846" y="679326"/>
        <a:ext cx="2818603" cy="617569"/>
      </dsp:txXfrm>
    </dsp:sp>
    <dsp:sp modelId="{F02EE501-3178-4944-89CF-BEF4954D8A95}">
      <dsp:nvSpPr>
        <dsp:cNvPr id="0" name=""/>
        <dsp:cNvSpPr/>
      </dsp:nvSpPr>
      <dsp:spPr>
        <a:xfrm>
          <a:off x="61756" y="741083"/>
          <a:ext cx="720090" cy="49405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AA64E-8A56-4001-8244-EA4D38B93DCF}">
      <dsp:nvSpPr>
        <dsp:cNvPr id="0" name=""/>
        <dsp:cNvSpPr/>
      </dsp:nvSpPr>
      <dsp:spPr>
        <a:xfrm>
          <a:off x="1779201" y="941035"/>
          <a:ext cx="1473364" cy="1473364"/>
        </a:xfrm>
        <a:prstGeom prst="flowChartMagneticDisk">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SQLite Storage</a:t>
          </a:r>
        </a:p>
      </dsp:txBody>
      <dsp:txXfrm>
        <a:off x="1779201" y="1432156"/>
        <a:ext cx="1473364" cy="736682"/>
      </dsp:txXfrm>
    </dsp:sp>
    <dsp:sp modelId="{9CB9C994-D1BC-45E0-B916-BA54097975C2}">
      <dsp:nvSpPr>
        <dsp:cNvPr id="0" name=""/>
        <dsp:cNvSpPr/>
      </dsp:nvSpPr>
      <dsp:spPr>
        <a:xfrm rot="12900000">
          <a:off x="815931" y="678475"/>
          <a:ext cx="1145464" cy="41990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28B2D5-6E70-4749-A972-1E6CEEF0FEF0}">
      <dsp:nvSpPr>
        <dsp:cNvPr id="0" name=""/>
        <dsp:cNvSpPr/>
      </dsp:nvSpPr>
      <dsp:spPr>
        <a:xfrm>
          <a:off x="219661" y="45"/>
          <a:ext cx="1399696" cy="111975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Mock Data Loader</a:t>
          </a:r>
        </a:p>
      </dsp:txBody>
      <dsp:txXfrm>
        <a:off x="252458" y="32842"/>
        <a:ext cx="1334102" cy="1054163"/>
      </dsp:txXfrm>
    </dsp:sp>
    <dsp:sp modelId="{ACEE7745-343B-49B8-A2C8-F1945955F07B}">
      <dsp:nvSpPr>
        <dsp:cNvPr id="0" name=""/>
        <dsp:cNvSpPr/>
      </dsp:nvSpPr>
      <dsp:spPr>
        <a:xfrm rot="19500000">
          <a:off x="3070371" y="678475"/>
          <a:ext cx="1145464" cy="41990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26F22C-CA42-4063-AC40-AE689CAC1F58}">
      <dsp:nvSpPr>
        <dsp:cNvPr id="0" name=""/>
        <dsp:cNvSpPr/>
      </dsp:nvSpPr>
      <dsp:spPr>
        <a:xfrm>
          <a:off x="3412410" y="45"/>
          <a:ext cx="1399696" cy="111975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Azure Data Loader</a:t>
          </a:r>
        </a:p>
      </dsp:txBody>
      <dsp:txXfrm>
        <a:off x="3445207" y="32842"/>
        <a:ext cx="1334102" cy="1054163"/>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7/12/2019</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7/12/2019</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o-do.office.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284575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do this.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a:p>
        </p:txBody>
      </p:sp>
    </p:spTree>
    <p:extLst>
      <p:ext uri="{BB962C8B-B14F-4D97-AF65-F5344CB8AC3E}">
        <p14:creationId xmlns:p14="http://schemas.microsoft.com/office/powerpoint/2010/main" val="398997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third of the problem revolves mostly around Communication.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a:p>
        </p:txBody>
      </p:sp>
    </p:spTree>
    <p:extLst>
      <p:ext uri="{BB962C8B-B14F-4D97-AF65-F5344CB8AC3E}">
        <p14:creationId xmlns:p14="http://schemas.microsoft.com/office/powerpoint/2010/main" val="2200749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going to communicate, let’s review who is usually on the team. Teams come in a lot of different shapes and sizes. They can also fluctuate as a project proceeds. From just an indie dev – maybe you writing a hobby app for the </a:t>
            </a:r>
            <a:r>
              <a:rPr lang="en-US" dirty="0" err="1"/>
              <a:t>itunes</a:t>
            </a:r>
            <a:r>
              <a:rPr lang="en-US" dirty="0"/>
              <a:t> and google play store, to a large enterprise team with a BA, QA and PM. Unfortunately, communication is important for all of these teams.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a:p>
        </p:txBody>
      </p:sp>
    </p:spTree>
    <p:extLst>
      <p:ext uri="{BB962C8B-B14F-4D97-AF65-F5344CB8AC3E}">
        <p14:creationId xmlns:p14="http://schemas.microsoft.com/office/powerpoint/2010/main" val="371100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best way to keep communication channels open between the members of the team is to set a cadence – much like the rhythm of a song – or brushing your teeth every night. Set up some good communication habits and it becomes much easier to keep it going. Agile has a similar strategy with ceremonies…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Tip #1: Weekly Progress videos and Screen Caps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Make progress videos as you are writing/testing your code. Record and store them as you go. Make a habit of making a quick video when merge you branch or make a big commit.</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Don’t worry if they aren’t perfect – these videos are intended to show progress, open communication channels and get everyone on the same page.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Use </a:t>
            </a:r>
            <a:r>
              <a:rPr lang="en-US" dirty="0" err="1"/>
              <a:t>Vysor</a:t>
            </a:r>
            <a:r>
              <a:rPr lang="en-US" dirty="0"/>
              <a:t> or Reflector, and there are other screen casting </a:t>
            </a:r>
            <a:r>
              <a:rPr lang="en-US" dirty="0" err="1"/>
              <a:t>softwares</a:t>
            </a:r>
            <a:r>
              <a:rPr lang="en-US" dirty="0"/>
              <a:t>. Use a separate channel in Slack, Teams, Discord to post your progress videos. </a:t>
            </a:r>
            <a:r>
              <a:rPr lang="en-US" sz="1200" dirty="0"/>
              <a:t>This builds a project diary and avoids lost emails. C-level Execs are busy and so </a:t>
            </a:r>
            <a:r>
              <a:rPr lang="en-US" sz="1200"/>
              <a:t>are you</a:t>
            </a:r>
            <a:r>
              <a:rPr lang="en-US" sz="1200" dirty="0"/>
              <a:t>!</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Picture this – you are walking down a hallway, on your way to a meeting. A co-worker, tangential to your project stops you to ask how the project is going. Now you don’t have to launch into a summary of what is going on – just invite them to check out your ‘Progress Video Channel’.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Additionally, they have the ability to chime in with inline comments. Starting a conversation, where are conversation is needed.</a:t>
            </a:r>
          </a:p>
          <a:p>
            <a:pPr marL="0" indent="0">
              <a:buFont typeface="Arial" panose="020B0604020202020204" pitchFamily="34" charset="0"/>
              <a:buNone/>
            </a:pPr>
            <a:r>
              <a:rPr lang="en-US" dirty="0"/>
              <a:t>How to get the cadence rolling and engage a stakeholder that is too busy for their own good?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Explain this process and set this expectations when the project starts</a:t>
            </a:r>
          </a:p>
          <a:p>
            <a:pPr marL="171450" indent="-171450">
              <a:buFont typeface="Arial" panose="020B0604020202020204" pitchFamily="34" charset="0"/>
              <a:buChar char="•"/>
            </a:pPr>
            <a:r>
              <a:rPr lang="en-US" dirty="0"/>
              <a:t>Set a recurring reminder to post videos every Friday morning </a:t>
            </a:r>
          </a:p>
          <a:p>
            <a:pPr marL="171450" indent="-171450">
              <a:buFont typeface="Arial" panose="020B0604020202020204" pitchFamily="34" charset="0"/>
              <a:buChar char="•"/>
            </a:pPr>
            <a:r>
              <a:rPr lang="en-US" dirty="0"/>
              <a:t>Set a recurring reminder to check for response every Wednesday (PM) – basically giving a time limit for comment - acknowledgment</a:t>
            </a:r>
          </a:p>
          <a:p>
            <a:pPr marL="171450" indent="-171450">
              <a:buFont typeface="Arial" panose="020B0604020202020204" pitchFamily="34" charset="0"/>
              <a:buChar char="•"/>
            </a:pPr>
            <a:r>
              <a:rPr lang="en-US" dirty="0"/>
              <a:t>If Stakeholders have not commented on videos by Wednesday of the following week, schedule a meeting! – once they figure out they can avoid another meeting by reviewing your work… they may choose to engage on their own time!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a:p>
        </p:txBody>
      </p:sp>
    </p:spTree>
    <p:extLst>
      <p:ext uri="{BB962C8B-B14F-4D97-AF65-F5344CB8AC3E}">
        <p14:creationId xmlns:p14="http://schemas.microsoft.com/office/powerpoint/2010/main" val="1304678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Tip #2 Whatever the project situation is, from verbal-only requirements to extremely detailed written requirements, a low-fidelity mockup or wireframe speaks a thousand words.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Helps avoid dreaded requirements surprises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Helps to ignite a conversation, where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Developers often get push-back if they try to formally document missing requirements, but especially in the absence of good requirements, Low Fidelity Mockups get the job of documenting what needs to be written very quickly, and rarely attracts “you’re wasting time” pushback.</a:t>
            </a:r>
            <a:endParaRPr lang="en-US" sz="1200" dirty="0"/>
          </a:p>
          <a:p>
            <a:pPr marL="0" indent="0">
              <a:buFont typeface="Arial" panose="020B0604020202020204" pitchFamily="34" charset="0"/>
              <a:buNone/>
            </a:pPr>
            <a:r>
              <a:rPr lang="en-US" sz="1200" dirty="0"/>
              <a:t>Low Fidelity Mock-ups helps team members understand that the mockup is NOT A SCREEN CAPTURE.</a:t>
            </a:r>
          </a:p>
          <a:p>
            <a:pPr marL="0" indent="0">
              <a:buFont typeface="Arial" panose="020B0604020202020204" pitchFamily="34" charset="0"/>
              <a:buNone/>
            </a:pPr>
            <a:r>
              <a:rPr lang="en-US" sz="1200" dirty="0"/>
              <a:t>The hand drawn-</a:t>
            </a:r>
            <a:r>
              <a:rPr lang="en-US" sz="1200" dirty="0" err="1"/>
              <a:t>ish</a:t>
            </a:r>
            <a:r>
              <a:rPr lang="en-US" sz="1200" dirty="0"/>
              <a:t> look help team members understand that the design is flexible, not set in stone.</a:t>
            </a:r>
          </a:p>
          <a:p>
            <a:pPr marL="0" indent="0">
              <a:buFont typeface="Arial" panose="020B0604020202020204" pitchFamily="34" charset="0"/>
              <a:buNone/>
            </a:pPr>
            <a:r>
              <a:rPr lang="en-US" sz="1200" dirty="0"/>
              <a:t>In contrast, High Fidelity mockups are typically what a graphic designer would build. Try to r</a:t>
            </a:r>
            <a:r>
              <a:rPr lang="en-US" dirty="0"/>
              <a:t>eserve </a:t>
            </a:r>
            <a:r>
              <a:rPr lang="en-US" sz="1200" dirty="0"/>
              <a:t>High Fidelity Mockup Software – </a:t>
            </a:r>
            <a:r>
              <a:rPr lang="en-US" sz="1200" dirty="0" err="1"/>
              <a:t>MockPlus</a:t>
            </a:r>
            <a:r>
              <a:rPr lang="en-US" sz="1200" dirty="0"/>
              <a:t>, Fluid UI, </a:t>
            </a:r>
            <a:r>
              <a:rPr lang="en-US" sz="1200" dirty="0" err="1"/>
              <a:t>Moqups</a:t>
            </a:r>
            <a:r>
              <a:rPr lang="en-US" sz="1200" dirty="0"/>
              <a:t>, </a:t>
            </a:r>
            <a:r>
              <a:rPr lang="en-US" sz="1200" dirty="0" err="1"/>
              <a:t>JustinMind</a:t>
            </a:r>
            <a:r>
              <a:rPr lang="en-US" sz="1200" dirty="0"/>
              <a:t>, etc. for designers – it can get really tedious.</a:t>
            </a:r>
          </a:p>
          <a:p>
            <a:r>
              <a:rPr lang="en-US" dirty="0"/>
              <a:t>DO NOT write any code without a mockup</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a:p>
        </p:txBody>
      </p:sp>
    </p:spTree>
    <p:extLst>
      <p:ext uri="{BB962C8B-B14F-4D97-AF65-F5344CB8AC3E}">
        <p14:creationId xmlns:p14="http://schemas.microsoft.com/office/powerpoint/2010/main" val="2104933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#3 : Make a MUST KNOW LIST</a:t>
            </a:r>
          </a:p>
          <a:p>
            <a:r>
              <a:rPr lang="en-US" dirty="0"/>
              <a:t>Even if you have fairly detailed written requirements, make a MUST KNOW LIST of high level items that could potentially impact your architectural decisions. Make a point to ASK EACH ONE and, if necessary, describe in detail what you mean, if needed. Do this before any code is written.</a:t>
            </a:r>
          </a:p>
          <a:p>
            <a:r>
              <a:rPr lang="en-US" dirty="0"/>
              <a:t>You would be surprised what can be learned about requirements when stakeholders are specifically asked these types of questions.</a:t>
            </a:r>
          </a:p>
          <a:p>
            <a:r>
              <a:rPr lang="en-US" dirty="0"/>
              <a:t>This is my list, please feel free to use it or make your own.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a:p>
        </p:txBody>
      </p:sp>
    </p:spTree>
    <p:extLst>
      <p:ext uri="{BB962C8B-B14F-4D97-AF65-F5344CB8AC3E}">
        <p14:creationId xmlns:p14="http://schemas.microsoft.com/office/powerpoint/2010/main" val="4094871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#4 Early User Acceptance Testing</a:t>
            </a:r>
          </a:p>
          <a:p>
            <a:endParaRPr lang="en-US" dirty="0"/>
          </a:p>
          <a:p>
            <a:pPr marL="285750" indent="-285750">
              <a:buFont typeface="Arial" panose="020B0604020202020204" pitchFamily="34" charset="0"/>
              <a:buChar char="•"/>
            </a:pPr>
            <a:r>
              <a:rPr lang="en-US" sz="1200" dirty="0"/>
              <a:t>Give Stakeholders an opportunity for Early User Acceptance Testing</a:t>
            </a:r>
          </a:p>
          <a:p>
            <a:pPr marL="285750" indent="-285750">
              <a:buFont typeface="Arial" panose="020B0604020202020204" pitchFamily="34" charset="0"/>
              <a:buChar char="•"/>
            </a:pPr>
            <a:r>
              <a:rPr lang="en-US" sz="1200" dirty="0"/>
              <a:t>Use a QA device with </a:t>
            </a:r>
            <a:r>
              <a:rPr lang="en-US" sz="1200" u="sng" dirty="0"/>
              <a:t>sample data only</a:t>
            </a:r>
            <a:r>
              <a:rPr lang="en-US" sz="1200" dirty="0"/>
              <a:t>. No exposure to APIs. Keep it as low risk as possible. </a:t>
            </a:r>
          </a:p>
          <a:p>
            <a:pPr marL="285750" indent="-285750">
              <a:buFont typeface="Arial" panose="020B0604020202020204" pitchFamily="34" charset="0"/>
              <a:buChar char="•"/>
            </a:pPr>
            <a:r>
              <a:rPr lang="en-US" sz="1200" dirty="0"/>
              <a:t>It gets them involved. They get to know the project. They feel more like they are in the ‘inside’. They are more apt to share with other executives in-between meetings.  They give better feedback. Word travels about your project. Interest and excitement build around your project.</a:t>
            </a:r>
          </a:p>
          <a:p>
            <a:pPr marL="285750" indent="-285750">
              <a:buFont typeface="Arial" panose="020B0604020202020204" pitchFamily="34" charset="0"/>
              <a:buChar char="•"/>
            </a:pPr>
            <a:r>
              <a:rPr lang="en-US" sz="1200" dirty="0"/>
              <a:t>Most importantly – this provides a solid starting point for conversations between stakeholders and the development team.</a:t>
            </a:r>
          </a:p>
          <a:p>
            <a:pPr marL="285750" indent="-285750">
              <a:buFont typeface="Arial" panose="020B0604020202020204" pitchFamily="34" charset="0"/>
              <a:buChar char="•"/>
            </a:pPr>
            <a:r>
              <a:rPr lang="en-US" sz="1200" dirty="0"/>
              <a:t>This practice dramatically reduces surprises.</a:t>
            </a:r>
          </a:p>
          <a:p>
            <a:endParaRPr lang="en-US" dirty="0"/>
          </a:p>
          <a:p>
            <a:r>
              <a:rPr lang="en-US" dirty="0"/>
              <a:t>OK – sounds good. So… how is this done gracefully and without wasting a bunch of time?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a:p>
        </p:txBody>
      </p:sp>
    </p:spTree>
    <p:extLst>
      <p:ext uri="{BB962C8B-B14F-4D97-AF65-F5344CB8AC3E}">
        <p14:creationId xmlns:p14="http://schemas.microsoft.com/office/powerpoint/2010/main" val="3655813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I set expectations for early UAT with stakeholders – I tend to explain it this way:</a:t>
            </a:r>
          </a:p>
          <a:p>
            <a:r>
              <a:rPr lang="en-US" dirty="0"/>
              <a:t>“Let’s think about the early UAT app as if we were setting out place-settings on a dinner table. We are going to get the UI and all of the user interactions ‘just right’ with static, mocked-up sample data – think of this as the plates, cups, silverware, </a:t>
            </a:r>
            <a:r>
              <a:rPr lang="en-US" dirty="0" err="1"/>
              <a:t>etc</a:t>
            </a:r>
            <a:r>
              <a:rPr lang="en-US" dirty="0"/>
              <a:t> – or in this case, the flower vase and the empty wine bottle. Then, I am going to rip the tablecloth out from underneath and replace it with data from the server. The plates and cups and silverware are all going to stay in the same places, but the underlaying data source is going to be replaced with the middle-ware and backend API endpoints and Database.”</a:t>
            </a:r>
          </a:p>
          <a:p>
            <a:endParaRPr lang="en-US" dirty="0"/>
          </a:p>
          <a:p>
            <a:r>
              <a:rPr lang="en-US" dirty="0"/>
              <a:t>OK </a:t>
            </a:r>
            <a:r>
              <a:rPr lang="en-US" dirty="0" err="1"/>
              <a:t>OK</a:t>
            </a:r>
            <a:r>
              <a:rPr lang="en-US" dirty="0"/>
              <a:t>… and so I ask again…  how exactly is this done gracefully and without wasting a bunch of time?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a:p>
        </p:txBody>
      </p:sp>
    </p:spTree>
    <p:extLst>
      <p:ext uri="{BB962C8B-B14F-4D97-AF65-F5344CB8AC3E}">
        <p14:creationId xmlns:p14="http://schemas.microsoft.com/office/powerpoint/2010/main" val="3875246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to delivering an Early UAT version of the app to stakeholders, you need to invest time in building out sample data. </a:t>
            </a:r>
          </a:p>
          <a:p>
            <a:r>
              <a:rPr lang="en-US" dirty="0"/>
              <a:t>You are going to need it for unit tests, anyway, so build it in such a way that you can use it for both.</a:t>
            </a:r>
          </a:p>
          <a:p>
            <a:r>
              <a:rPr lang="en-US" dirty="0"/>
              <a:t>Analogous to the sample data we used to build in the olden-days, when dinosaurs ruled the earth, for WPF apps Win 8.1, vanilla non-Xamarin UWP, for the Visual Studio Designer or Blend.</a:t>
            </a:r>
          </a:p>
          <a:p>
            <a:r>
              <a:rPr lang="en-US" dirty="0"/>
              <a:t>If you use any sort of code generation, this is a great candidate for a template. Mainly because this is a ‘one-and-done’ opportunity for code generation. You typically don’t re-gen sample data. </a:t>
            </a:r>
          </a:p>
          <a:p>
            <a:r>
              <a:rPr lang="en-US" dirty="0"/>
              <a:t>I usually use static classes with static ids separated out, so that I can reference them from other objects if I need to.</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18</a:t>
            </a:fld>
            <a:endParaRPr lang="en-US" noProof="0"/>
          </a:p>
        </p:txBody>
      </p:sp>
    </p:spTree>
    <p:extLst>
      <p:ext uri="{BB962C8B-B14F-4D97-AF65-F5344CB8AC3E}">
        <p14:creationId xmlns:p14="http://schemas.microsoft.com/office/powerpoint/2010/main" val="1409294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bring a helmet and so I am going to try not to get tomatoes thrown in my general direction. So, in an effort not to bring different XF architectures and frameworks into the mix… I am going to start with a basic, brand new </a:t>
            </a:r>
            <a:r>
              <a:rPr lang="en-US" dirty="0" err="1"/>
              <a:t>Xamarin.Forms</a:t>
            </a:r>
            <a:r>
              <a:rPr lang="en-US" dirty="0"/>
              <a:t> app in VS 2019, the shell template gives you an </a:t>
            </a:r>
            <a:r>
              <a:rPr lang="en-US" dirty="0" err="1"/>
              <a:t>IDataStore</a:t>
            </a:r>
            <a:r>
              <a:rPr lang="en-US" dirty="0"/>
              <a:t> interface with two implementations – </a:t>
            </a:r>
            <a:r>
              <a:rPr lang="en-US" dirty="0" err="1"/>
              <a:t>AzureDataStore</a:t>
            </a:r>
            <a:r>
              <a:rPr lang="en-US" dirty="0"/>
              <a:t> and </a:t>
            </a:r>
            <a:r>
              <a:rPr lang="en-US" dirty="0" err="1"/>
              <a:t>MockDataStore</a:t>
            </a:r>
            <a:r>
              <a:rPr lang="en-US" dirty="0"/>
              <a:t>. This contains CRUD (Create – Read – Update – Delete) methods for the models. This example doesn’t have a persistent data layer. It just loads API or mock data into memory and serves it up.</a:t>
            </a:r>
          </a:p>
          <a:p>
            <a:r>
              <a:rPr lang="en-US" dirty="0"/>
              <a:t>The template architecture uses the </a:t>
            </a:r>
            <a:r>
              <a:rPr lang="en-US" dirty="0" err="1"/>
              <a:t>DependencyService</a:t>
            </a:r>
            <a:r>
              <a:rPr lang="en-US" dirty="0"/>
              <a:t> in the </a:t>
            </a:r>
            <a:r>
              <a:rPr lang="en-US" dirty="0" err="1"/>
              <a:t>App.xaml.cs</a:t>
            </a:r>
            <a:r>
              <a:rPr lang="en-US" dirty="0"/>
              <a:t> to toggle between the Mock data and the API. </a:t>
            </a:r>
          </a:p>
          <a:p>
            <a:endParaRPr lang="en-US" dirty="0"/>
          </a:p>
          <a:p>
            <a:r>
              <a:rPr lang="en-US" dirty="0"/>
              <a:t>Ok – cool, let’s start here.</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19</a:t>
            </a:fld>
            <a:endParaRPr lang="en-US" noProof="0"/>
          </a:p>
        </p:txBody>
      </p:sp>
    </p:spTree>
    <p:extLst>
      <p:ext uri="{BB962C8B-B14F-4D97-AF65-F5344CB8AC3E}">
        <p14:creationId xmlns:p14="http://schemas.microsoft.com/office/powerpoint/2010/main" val="53861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2799371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break out the process of loading of the data from the process of serving the data to the UI, we can use dependency injection to swap out the loading implementation (tablecloth), without disturbing any of the dishes (UI).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load the UI directly from the </a:t>
            </a:r>
            <a:r>
              <a:rPr lang="en-US" dirty="0" err="1"/>
              <a:t>MockDataStore</a:t>
            </a:r>
            <a:r>
              <a:rPr lang="en-US" dirty="0"/>
              <a:t>. This is useful if you have time sensitive or security sensitive data that is never stored in persistent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pattern is super powerful.  It enables us, as developers, to provide a UI that is basically functional to stakeholders without investing time and energy building out a backend database, API layers, nor the middle-ware data sync layers. It honestly really just becomes the dishes on the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IMPORTANTLY : By providing this to stakeholders EARLY in a project, it gives THE BUSINESS time to think about it and it gives US developers more time to react to changes. We should EXPECT changes, not dread them. And I think we would all agree: if you have to change the plan, it is easier to change early in a project than late in the game.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20</a:t>
            </a:fld>
            <a:endParaRPr lang="en-US" noProof="0"/>
          </a:p>
        </p:txBody>
      </p:sp>
    </p:spTree>
    <p:extLst>
      <p:ext uri="{BB962C8B-B14F-4D97-AF65-F5344CB8AC3E}">
        <p14:creationId xmlns:p14="http://schemas.microsoft.com/office/powerpoint/2010/main" val="135079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Taking it one step further, here is the service layer when the process of uploading data is broken out as well.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default DI container in </a:t>
            </a:r>
            <a:r>
              <a:rPr lang="en-US" dirty="0" err="1"/>
              <a:t>.Net</a:t>
            </a:r>
            <a:r>
              <a:rPr lang="en-US" dirty="0"/>
              <a:t> Core, you can see that the services are registered as singletons.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Namespace: </a:t>
            </a:r>
            <a:r>
              <a:rPr lang="en-US" sz="1200" kern="1200" dirty="0" err="1">
                <a:solidFill>
                  <a:schemeClr val="tx1"/>
                </a:solidFill>
                <a:latin typeface="+mn-lt"/>
                <a:ea typeface="+mn-ea"/>
                <a:cs typeface="+mn-cs"/>
              </a:rPr>
              <a:t>Microsoft.Extensions.DependencyInjection</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21</a:t>
            </a:fld>
            <a:endParaRPr lang="en-US" noProof="0"/>
          </a:p>
        </p:txBody>
      </p:sp>
    </p:spTree>
    <p:extLst>
      <p:ext uri="{BB962C8B-B14F-4D97-AF65-F5344CB8AC3E}">
        <p14:creationId xmlns:p14="http://schemas.microsoft.com/office/powerpoint/2010/main" val="156832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 what often happens is that as development proceeds, the dev team is reluctant to demo until things are ‘perfect’. Demos are done in sprint review meetings, in dev or QA. Stakeholders are only able to view the app through the nursery window and comment off the cuff - like a new parent looking at a newborn baby in the hospital, squinting at a distance, and then declaring that the baby looks “exactly like their Aunt Rose”.  It’s the “look but don’t touch” strategy.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EARLY UAT scenario, once the app has passed QA and is actually in UAT, any changes to requirements must be negotiated, ramifications must be worked out hastily and usually incur code debt and bugs.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we have all seen developers use this as a strategy, on purpose, to discourage changes to requirements. Almost a sense of – “Don’t make your lack of planning, my emergency…”</a:t>
            </a:r>
          </a:p>
          <a:p>
            <a:endParaRPr lang="en-US" dirty="0"/>
          </a:p>
          <a:p>
            <a:r>
              <a:rPr lang="en-US" dirty="0"/>
              <a:t>The process of Early UAT gives the business the time to give thoughtful comment and the dev time to react to changes.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22</a:t>
            </a:fld>
            <a:endParaRPr lang="en-US" noProof="0"/>
          </a:p>
        </p:txBody>
      </p:sp>
    </p:spTree>
    <p:extLst>
      <p:ext uri="{BB962C8B-B14F-4D97-AF65-F5344CB8AC3E}">
        <p14:creationId xmlns:p14="http://schemas.microsoft.com/office/powerpoint/2010/main" val="791664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Video shows first swapping from Sample Data to API data and back again.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To do this, I need to programmatically log the sample user out, log them back in, drop all of the SQLite tables and then rebuild and populate them, using the user’s auth token.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If you want to take a look at the pattern in more detail, check out the “Conference Mate” solution in the Speaker Git repo.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23</a:t>
            </a:fld>
            <a:endParaRPr lang="en-US" noProof="0"/>
          </a:p>
        </p:txBody>
      </p:sp>
    </p:spTree>
    <p:extLst>
      <p:ext uri="{BB962C8B-B14F-4D97-AF65-F5344CB8AC3E}">
        <p14:creationId xmlns:p14="http://schemas.microsoft.com/office/powerpoint/2010/main" val="504776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½ way done with the time}</a:t>
            </a:r>
          </a:p>
          <a:p>
            <a:endParaRPr lang="en-US" dirty="0"/>
          </a:p>
          <a:p>
            <a:r>
              <a:rPr lang="en-US" dirty="0"/>
              <a:t>The next 33% of the problem is with us - developers, our architectures and the general emotional maturity of our development teams.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24</a:t>
            </a:fld>
            <a:endParaRPr lang="en-US" noProof="0"/>
          </a:p>
        </p:txBody>
      </p:sp>
    </p:spTree>
    <p:extLst>
      <p:ext uri="{BB962C8B-B14F-4D97-AF65-F5344CB8AC3E}">
        <p14:creationId xmlns:p14="http://schemas.microsoft.com/office/powerpoint/2010/main" val="1764961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Tip #5 – The only sub discipline of computer science that seems to move more quickly than mobile is security. As mobile </a:t>
            </a:r>
            <a:r>
              <a:rPr lang="en-US" sz="1200" dirty="0" err="1"/>
              <a:t>devs</a:t>
            </a:r>
            <a:r>
              <a:rPr lang="en-US" sz="1200" dirty="0"/>
              <a:t> we need to be keeping track of an industry that is moving very, very quickly. How can we keep up? </a:t>
            </a:r>
          </a:p>
          <a:p>
            <a:pPr marL="285750" indent="-285750">
              <a:buFont typeface="Arial" panose="020B0604020202020204" pitchFamily="34" charset="0"/>
              <a:buChar char="•"/>
            </a:pPr>
            <a:r>
              <a:rPr lang="en-US" sz="1200" dirty="0"/>
              <a:t>The pulse of software development is on Twitter and Blogs – gone are the days of big fat books. – sorry Dan Hermes – your </a:t>
            </a:r>
            <a:r>
              <a:rPr lang="en-US" sz="1200" dirty="0" err="1"/>
              <a:t>Apress</a:t>
            </a:r>
            <a:r>
              <a:rPr lang="en-US" sz="1200" dirty="0"/>
              <a:t> book is really good… ;-/</a:t>
            </a:r>
          </a:p>
          <a:p>
            <a:pPr marL="285750" indent="-285750">
              <a:buFont typeface="Arial" panose="020B0604020202020204" pitchFamily="34" charset="0"/>
              <a:buChar char="•"/>
            </a:pPr>
            <a:r>
              <a:rPr lang="en-US" sz="1200" dirty="0"/>
              <a:t>Organize your twitter feeds, Wire up a digest for your RSS feeds, if you follow specific blogs</a:t>
            </a:r>
          </a:p>
          <a:p>
            <a:pPr marL="285750" indent="-285750">
              <a:buFont typeface="Arial" panose="020B0604020202020204" pitchFamily="34" charset="0"/>
              <a:buChar char="•"/>
            </a:pPr>
            <a:r>
              <a:rPr lang="en-US" sz="1200" dirty="0"/>
              <a:t>Spend 5-10 minutes daily – flip through twitter – browse your blog subscriptions</a:t>
            </a:r>
          </a:p>
          <a:p>
            <a:pPr marL="285750" indent="-285750">
              <a:buFont typeface="Arial" panose="020B0604020202020204" pitchFamily="34" charset="0"/>
              <a:buChar char="•"/>
            </a:pPr>
            <a:r>
              <a:rPr lang="en-US" sz="1200" dirty="0"/>
              <a:t>When you see something interesting, save it for later</a:t>
            </a:r>
          </a:p>
          <a:p>
            <a:pPr marL="285750" indent="-285750">
              <a:buFont typeface="Arial" panose="020B0604020202020204" pitchFamily="34" charset="0"/>
              <a:buChar char="•"/>
            </a:pPr>
            <a:r>
              <a:rPr lang="en-US" sz="1200" dirty="0"/>
              <a:t>Collect the interesting things you want to research with a screencap or in a </a:t>
            </a:r>
            <a:r>
              <a:rPr lang="en-US" sz="1200" dirty="0" err="1"/>
              <a:t>todo</a:t>
            </a:r>
            <a:r>
              <a:rPr lang="en-US" sz="1200" dirty="0"/>
              <a:t> app</a:t>
            </a:r>
          </a:p>
          <a:p>
            <a:pPr marL="285750" indent="-285750">
              <a:buFont typeface="Arial" panose="020B0604020202020204" pitchFamily="34" charset="0"/>
              <a:buChar char="•"/>
            </a:pPr>
            <a:r>
              <a:rPr lang="en-US" sz="1200" dirty="0"/>
              <a:t>Microsoft To-Do mobile app syncs both ways with office 365, Outlook, </a:t>
            </a:r>
            <a:r>
              <a:rPr lang="en-US" sz="1200" dirty="0">
                <a:hlinkClick r:id="rId3"/>
              </a:rPr>
              <a:t>https://to-do.office.com</a:t>
            </a:r>
            <a:endParaRPr lang="en-US" sz="1200" dirty="0"/>
          </a:p>
          <a:p>
            <a:pPr marL="285750" indent="-285750">
              <a:buFont typeface="Arial" panose="020B0604020202020204" pitchFamily="34" charset="0"/>
              <a:buChar char="•"/>
            </a:pPr>
            <a:r>
              <a:rPr lang="en-US" sz="1200" dirty="0"/>
              <a:t>Android version has a widget that allows you to put the To-Do List on your ‘desktop’</a:t>
            </a:r>
          </a:p>
          <a:p>
            <a:pPr marL="285750" indent="-285750">
              <a:buFont typeface="Arial" panose="020B0604020202020204" pitchFamily="34" charset="0"/>
              <a:buChar char="•"/>
            </a:pPr>
            <a:r>
              <a:rPr lang="en-US" sz="1200" dirty="0"/>
              <a:t>Next time you have 15 minutes, research something on your list in more detail either from your laptop, android tablet or phone.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25</a:t>
            </a:fld>
            <a:endParaRPr lang="en-US" noProof="0"/>
          </a:p>
        </p:txBody>
      </p:sp>
    </p:spTree>
    <p:extLst>
      <p:ext uri="{BB962C8B-B14F-4D97-AF65-F5344CB8AC3E}">
        <p14:creationId xmlns:p14="http://schemas.microsoft.com/office/powerpoint/2010/main" val="3631715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#6 – give yourself permission to write a pet project app.</a:t>
            </a:r>
          </a:p>
          <a:p>
            <a:r>
              <a:rPr lang="en-US" dirty="0"/>
              <a:t>I tend to gather up cool things on my to do list and then, because I specialize in relatively boring line-of-business apps, there are certain things I will probably never have the opportunity to use ‘on the job’. </a:t>
            </a:r>
          </a:p>
          <a:p>
            <a:r>
              <a:rPr lang="en-US" dirty="0"/>
              <a:t>Recently, I used </a:t>
            </a:r>
            <a:r>
              <a:rPr lang="en-US" dirty="0" err="1"/>
              <a:t>SkiaSharp</a:t>
            </a:r>
            <a:r>
              <a:rPr lang="en-US" dirty="0"/>
              <a:t>, Google </a:t>
            </a:r>
            <a:r>
              <a:rPr lang="en-US" dirty="0" err="1"/>
              <a:t>AdMob</a:t>
            </a:r>
            <a:r>
              <a:rPr lang="en-US" dirty="0"/>
              <a:t> and X.F. Shell to build a little app that helps one keep track of the planetary retrogrades. I was feeling like I needed to know when Mercury (especially) was going to go into retrograde because communication on Earth can apparently be thwarted during this time. Let’s be really honest, this is an important thing to know about.</a:t>
            </a:r>
          </a:p>
          <a:p>
            <a:r>
              <a:rPr lang="en-US" dirty="0"/>
              <a:t>Basically, in short, give yourself permission to build a pet project in which you are the stakeholder! </a:t>
            </a:r>
          </a:p>
          <a:p>
            <a:r>
              <a:rPr lang="en-US" sz="1200" dirty="0"/>
              <a:t>Pick libraries that you have never used.</a:t>
            </a:r>
          </a:p>
          <a:p>
            <a:r>
              <a:rPr lang="en-US" sz="1200" dirty="0"/>
              <a:t>It is ok if it never goes to the store(s) or only lives on your personal device. </a:t>
            </a:r>
          </a:p>
          <a:p>
            <a:r>
              <a:rPr lang="en-US" sz="1200" dirty="0"/>
              <a:t>It is ok to fork and play around</a:t>
            </a:r>
          </a:p>
          <a:p>
            <a:r>
              <a:rPr lang="en-US" sz="1200" dirty="0"/>
              <a:t>Gives you something to practice on, blog about, talk about in interviews, etc. </a:t>
            </a:r>
            <a:endParaRPr lang="en-US" dirty="0"/>
          </a:p>
          <a:p>
            <a:r>
              <a:rPr lang="en-US" b="1" dirty="0"/>
              <a:t>This is especially good if you forgot why to you love programming. ;-) </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26</a:t>
            </a:fld>
            <a:endParaRPr lang="en-US" noProof="0"/>
          </a:p>
        </p:txBody>
      </p:sp>
    </p:spTree>
    <p:extLst>
      <p:ext uri="{BB962C8B-B14F-4D97-AF65-F5344CB8AC3E}">
        <p14:creationId xmlns:p14="http://schemas.microsoft.com/office/powerpoint/2010/main" val="636100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Tip #7: Standish Report suggests a 15% investment Emotional Maturity for a successful project delivery, at the same time, they valued an Agile Process at 7% - less than half.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a sensitive subject – right? As developers, we are introverted, maybe a little socially awkward… or maybe a lot socially awkward? I know I 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developers, we have found a lot of success by valuing logic, often valuing logic over feelings.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Years ago, I worked for a good-sized software consultancy. A gaggle of developers were standing over a tower of pizza boxes, with greasy paper plates, discussing past projects. One said,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still remember the day I figured out that in order to write good software, humans are required… It was terrifying.”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become emotionally mature, one has to see the whole picture, both the logical and the illogical parts. It’s hard. Sometimes it is really hard. That’s why you have a team.</a:t>
            </a:r>
          </a:p>
          <a:p>
            <a:r>
              <a:rPr lang="en-US" sz="1200" dirty="0"/>
              <a:t>Before you react or begin to problem solve, take a moment to go through the following list – in this order:</a:t>
            </a:r>
          </a:p>
          <a:p>
            <a:pPr marL="457200" indent="-457200">
              <a:buAutoNum type="arabicParenR"/>
            </a:pPr>
            <a:r>
              <a:rPr lang="en-US" sz="1200" dirty="0"/>
              <a:t>Fully understand how you feel and why – especially if you are really upset.</a:t>
            </a:r>
          </a:p>
          <a:p>
            <a:pPr marL="457200" indent="-457200">
              <a:buAutoNum type="arabicParenR"/>
            </a:pPr>
            <a:r>
              <a:rPr lang="en-US" sz="1200" dirty="0"/>
              <a:t>Try, try, try to consider the big picture and everyone’s points of view</a:t>
            </a:r>
          </a:p>
          <a:p>
            <a:pPr marL="457200" indent="-457200">
              <a:buAutoNum type="arabicParenR"/>
            </a:pPr>
            <a:r>
              <a:rPr lang="en-US" sz="1200" dirty="0"/>
              <a:t>Technical solutions aren’t the only way to solve problems</a:t>
            </a:r>
          </a:p>
          <a:p>
            <a:pPr marL="0" indent="0">
              <a:buNone/>
            </a:pPr>
            <a:r>
              <a:rPr lang="en-US" sz="1200" dirty="0"/>
              <a:t>As developers, recognize that we, by default, value logic over emotion – after all, we ‘talk’ to computers all day! It’s our super power! </a:t>
            </a:r>
          </a:p>
          <a:p>
            <a:r>
              <a:rPr lang="en-US" sz="1200" dirty="0"/>
              <a:t>Finally - Emotional Maturity vs. Emotional Intelligence</a:t>
            </a:r>
          </a:p>
          <a:p>
            <a:r>
              <a:rPr lang="en-US" sz="1200" dirty="0"/>
              <a:t>It’s complicated – Google it – Think about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27</a:t>
            </a:fld>
            <a:endParaRPr lang="en-US" noProof="0"/>
          </a:p>
        </p:txBody>
      </p:sp>
    </p:spTree>
    <p:extLst>
      <p:ext uri="{BB962C8B-B14F-4D97-AF65-F5344CB8AC3E}">
        <p14:creationId xmlns:p14="http://schemas.microsoft.com/office/powerpoint/2010/main" val="3557430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Tip #8 Don’t set yourself up for failure</a:t>
            </a:r>
          </a:p>
          <a:p>
            <a:r>
              <a:rPr lang="en-US" sz="1200" dirty="0"/>
              <a:t>When new deadlines/scope come your way – try to decipher:</a:t>
            </a:r>
          </a:p>
          <a:p>
            <a:pPr marL="342900" indent="-342900">
              <a:buAutoNum type="arabicParenR"/>
            </a:pPr>
            <a:r>
              <a:rPr lang="en-US" sz="1200" dirty="0"/>
              <a:t>Management setting arbitrary soft deadlines to ‘speed’ up delivery of a project or motivate a team into self organizing and optimizing.</a:t>
            </a:r>
          </a:p>
          <a:p>
            <a:pPr marL="342900" indent="-342900">
              <a:buAutoNum type="arabicParenR"/>
            </a:pPr>
            <a:r>
              <a:rPr lang="en-US" sz="1200" dirty="0"/>
              <a:t>Complete lack of any realistic expectations for a project, leading to absolutely no opportunity for success.</a:t>
            </a:r>
          </a:p>
          <a:p>
            <a:pPr marL="342900" indent="-342900">
              <a:buAutoNum type="arabicParenR"/>
            </a:pPr>
            <a:r>
              <a:rPr lang="en-US" sz="1200" dirty="0"/>
              <a:t>Try, try, try to fight our natural, innate excitement for solving problems. Just because you CAN solve that problem, doesn’t mean you SHOULD. Sometimes it isn’t a problem that should be solved technically, sometimes it would be better solved by a tweak in a business process. Don’t make a business workaround the reason for a software workaround. Think about and discuss the problem as a WHOLE.</a:t>
            </a:r>
          </a:p>
          <a:p>
            <a:r>
              <a:rPr lang="en-US" sz="1200" dirty="0"/>
              <a:t>If you are absolutely sure an on-time delivery is not possible, don’t be afraid to say something.              </a:t>
            </a:r>
          </a:p>
          <a:p>
            <a:r>
              <a:rPr lang="en-US" sz="1200" dirty="0"/>
              <a:t>There are a number of blog posts touting: “The most important thing a developer can say is NO.” – not sure I completely believe in that, but they are an interesting read.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 Heroics are typically not sustainable.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Never, never, never count on heroics. </a:t>
            </a:r>
          </a:p>
          <a:p>
            <a:endParaRPr lang="en-US" sz="1200" dirty="0"/>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28</a:t>
            </a:fld>
            <a:endParaRPr lang="en-US" noProof="0"/>
          </a:p>
        </p:txBody>
      </p:sp>
    </p:spTree>
    <p:extLst>
      <p:ext uri="{BB962C8B-B14F-4D97-AF65-F5344CB8AC3E}">
        <p14:creationId xmlns:p14="http://schemas.microsoft.com/office/powerpoint/2010/main" val="719164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#9: Celebrate your Success.</a:t>
            </a:r>
          </a:p>
          <a:p>
            <a:r>
              <a:rPr lang="en-US" dirty="0"/>
              <a:t>This is an easy one – right!?!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29</a:t>
            </a:fld>
            <a:endParaRPr lang="en-US" noProof="0"/>
          </a:p>
        </p:txBody>
      </p:sp>
    </p:spTree>
    <p:extLst>
      <p:ext uri="{BB962C8B-B14F-4D97-AF65-F5344CB8AC3E}">
        <p14:creationId xmlns:p14="http://schemas.microsoft.com/office/powerpoint/2010/main" val="230720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4181225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third of the problem revolves around optimizing the process of execution…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30</a:t>
            </a:fld>
            <a:endParaRPr lang="en-US" noProof="0"/>
          </a:p>
        </p:txBody>
      </p:sp>
    </p:spTree>
    <p:extLst>
      <p:ext uri="{BB962C8B-B14F-4D97-AF65-F5344CB8AC3E}">
        <p14:creationId xmlns:p14="http://schemas.microsoft.com/office/powerpoint/2010/main" val="2689978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#10 Continuous Integration, Analytics and Crash Reporting </a:t>
            </a:r>
          </a:p>
          <a:p>
            <a:pPr marL="285750" indent="-285750">
              <a:buFont typeface="Arial" panose="020B0604020202020204" pitchFamily="34" charset="0"/>
              <a:buChar char="•"/>
            </a:pPr>
            <a:r>
              <a:rPr lang="en-US" sz="1200" dirty="0"/>
              <a:t>Get your </a:t>
            </a:r>
            <a:r>
              <a:rPr lang="en-US" sz="1200" dirty="0" err="1"/>
              <a:t>AppCenter</a:t>
            </a:r>
            <a:r>
              <a:rPr lang="en-US" sz="1200" dirty="0"/>
              <a:t> (or whatever you use) accounts set up on DAY ONE of development</a:t>
            </a:r>
          </a:p>
          <a:p>
            <a:pPr marL="285750" indent="-285750">
              <a:buFont typeface="Arial" panose="020B0604020202020204" pitchFamily="34" charset="0"/>
              <a:buChar char="•"/>
            </a:pPr>
            <a:r>
              <a:rPr lang="en-US" sz="1200" dirty="0"/>
              <a:t>Get your simple, debug, simulator, master/dev branch CI pipeline for all of the platforms you will support, set up and successfully building – in Azure DevOps or </a:t>
            </a:r>
            <a:r>
              <a:rPr lang="en-US" sz="1200" dirty="0" err="1"/>
              <a:t>AppCenter</a:t>
            </a:r>
            <a:r>
              <a:rPr lang="en-US" sz="1200" dirty="0"/>
              <a:t> or wherever - on DAY ONE</a:t>
            </a:r>
          </a:p>
          <a:p>
            <a:pPr marL="285750" indent="-285750">
              <a:buFont typeface="Arial" panose="020B0604020202020204" pitchFamily="34" charset="0"/>
              <a:buChar char="•"/>
            </a:pPr>
            <a:r>
              <a:rPr lang="en-US" sz="1200" dirty="0"/>
              <a:t>Wire up your build badges to a central place on DAY ONE – maybe in the readme of your git repo – so you can quickly see if all of your platforms are successfully building</a:t>
            </a:r>
            <a:endParaRPr lang="en-US" dirty="0"/>
          </a:p>
          <a:p>
            <a:endParaRPr lang="en-US" dirty="0"/>
          </a:p>
          <a:p>
            <a:r>
              <a:rPr lang="en-US" dirty="0"/>
              <a:t>Figuring out what is botching an automated build is time consuming:</a:t>
            </a:r>
          </a:p>
          <a:p>
            <a:pPr marL="171450" indent="-171450">
              <a:buFont typeface="Arial" panose="020B0604020202020204" pitchFamily="34" charset="0"/>
              <a:buChar char="•"/>
            </a:pPr>
            <a:r>
              <a:rPr lang="en-US" dirty="0"/>
              <a:t>Make a modification</a:t>
            </a:r>
          </a:p>
          <a:p>
            <a:pPr marL="171450" indent="-171450">
              <a:buFont typeface="Arial" panose="020B0604020202020204" pitchFamily="34" charset="0"/>
              <a:buChar char="•"/>
            </a:pPr>
            <a:r>
              <a:rPr lang="en-US" dirty="0"/>
              <a:t>Commit –&gt; Triggers a build</a:t>
            </a:r>
          </a:p>
          <a:p>
            <a:pPr marL="171450" indent="-171450">
              <a:buFont typeface="Arial" panose="020B0604020202020204" pitchFamily="34" charset="0"/>
              <a:buChar char="•"/>
            </a:pPr>
            <a:r>
              <a:rPr lang="en-US" dirty="0"/>
              <a:t>Wait</a:t>
            </a:r>
          </a:p>
          <a:p>
            <a:pPr marL="171450" indent="-171450">
              <a:buFont typeface="Arial" panose="020B0604020202020204" pitchFamily="34" charset="0"/>
              <a:buChar char="•"/>
            </a:pPr>
            <a:r>
              <a:rPr lang="en-US" dirty="0"/>
              <a:t>Rinse and Repeat</a:t>
            </a:r>
          </a:p>
          <a:p>
            <a:r>
              <a:rPr lang="en-US" dirty="0"/>
              <a:t>If you wire up the automated build from DAY ONE. The build will more likely succeed out of the gate. Now you are starting from a state in which your project was already building successfully. When the build now breaks, it is easier to figure out what the problem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Don’t worry about build minutes – build on every push – your time is more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AppCenter</a:t>
            </a:r>
            <a:r>
              <a:rPr lang="en-US" sz="1200" dirty="0"/>
              <a:t> can generate the build badge code for you, you just cut and paste.</a:t>
            </a:r>
          </a:p>
          <a:p>
            <a:endParaRPr lang="en-US" dirty="0"/>
          </a:p>
          <a:p>
            <a:r>
              <a:rPr lang="en-US" dirty="0"/>
              <a:t>As you build out the code, you now have the right environment to collect meaningful analytics... </a:t>
            </a:r>
          </a:p>
          <a:p>
            <a:endParaRPr lang="en-US" dirty="0"/>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31</a:t>
            </a:fld>
            <a:endParaRPr lang="en-US" noProof="0"/>
          </a:p>
        </p:txBody>
      </p:sp>
    </p:spTree>
    <p:extLst>
      <p:ext uri="{BB962C8B-B14F-4D97-AF65-F5344CB8AC3E}">
        <p14:creationId xmlns:p14="http://schemas.microsoft.com/office/powerpoint/2010/main" val="2288702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Wire up analytics on day one and build out meaningful analytics as-you-go.</a:t>
            </a:r>
          </a:p>
          <a:p>
            <a:endParaRPr lang="en-US" dirty="0"/>
          </a:p>
          <a:p>
            <a:r>
              <a:rPr lang="en-US" dirty="0"/>
              <a:t>Keep the event name short and sweet.</a:t>
            </a:r>
          </a:p>
          <a:p>
            <a:r>
              <a:rPr lang="en-US" dirty="0"/>
              <a:t>Keep any details in the string dictionary (or whatever your analytics platform uses).</a:t>
            </a:r>
          </a:p>
          <a:p>
            <a:r>
              <a:rPr lang="en-US" dirty="0"/>
              <a:t>Invest some time in working with this data in Application Insights so you get the most out of the data you are collecting. It is a powerful tool!</a:t>
            </a:r>
          </a:p>
          <a:p>
            <a:endParaRPr lang="en-US" dirty="0"/>
          </a:p>
          <a:p>
            <a:r>
              <a:rPr lang="en-US" dirty="0"/>
              <a:t>In the above example, had I included the </a:t>
            </a:r>
            <a:r>
              <a:rPr lang="en-US" dirty="0" err="1"/>
              <a:t>userEmail</a:t>
            </a:r>
            <a:r>
              <a:rPr lang="en-US" dirty="0"/>
              <a:t> in the event name, the analytics would be relatively unusable and messy. This way, I can very quickly tell – in the last 7 days, I have had 9 user sessions, with a total of 56 login events. The following three users logged in… etc. </a:t>
            </a:r>
          </a:p>
          <a:p>
            <a:endParaRPr lang="en-US" dirty="0"/>
          </a:p>
          <a:p>
            <a:r>
              <a:rPr lang="en-US" sz="1200" dirty="0"/>
              <a:t>As you write code, make a habit of adding Analytics as you go – don’t leave this until the end of the project!</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32</a:t>
            </a:fld>
            <a:endParaRPr lang="en-US" noProof="0"/>
          </a:p>
        </p:txBody>
      </p:sp>
    </p:spTree>
    <p:extLst>
      <p:ext uri="{BB962C8B-B14F-4D97-AF65-F5344CB8AC3E}">
        <p14:creationId xmlns:p14="http://schemas.microsoft.com/office/powerpoint/2010/main" val="725730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Tracking down crashes takes time and often pulls in multiple </a:t>
            </a:r>
            <a:r>
              <a:rPr lang="en-US" sz="1200" dirty="0" err="1"/>
              <a:t>devs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Again, wire up crash reporting on day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are the team lead, keep your eye on crash groups to see if anyone on your team is chasing their tail.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Having this history allows you to identify patterns. Each of these represent a potentially frustrated, spinning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Spot check this in the first 10 minutes/last 10 minutes of each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33</a:t>
            </a:fld>
            <a:endParaRPr lang="en-US" noProof="0"/>
          </a:p>
        </p:txBody>
      </p:sp>
    </p:spTree>
    <p:extLst>
      <p:ext uri="{BB962C8B-B14F-4D97-AF65-F5344CB8AC3E}">
        <p14:creationId xmlns:p14="http://schemas.microsoft.com/office/powerpoint/2010/main" val="1077455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12: </a:t>
            </a:r>
            <a:r>
              <a:rPr lang="en-US" dirty="0" err="1"/>
              <a:t>CodeMaid</a:t>
            </a:r>
            <a:r>
              <a:rPr lang="en-US" dirty="0"/>
              <a:t> for VS 2019 on a PC</a:t>
            </a:r>
          </a:p>
          <a:p>
            <a:pPr marL="285750" indent="-285750">
              <a:buFont typeface="Arial" panose="020B0604020202020204" pitchFamily="34" charset="0"/>
              <a:buChar char="•"/>
            </a:pPr>
            <a:r>
              <a:rPr lang="en-US" sz="1200" dirty="0"/>
              <a:t>Botched Merges Cause Delays – often involving multiple developers!</a:t>
            </a:r>
          </a:p>
          <a:p>
            <a:pPr marL="285750" indent="-285750">
              <a:buFont typeface="Arial" panose="020B0604020202020204" pitchFamily="34" charset="0"/>
              <a:buChar char="•"/>
            </a:pPr>
            <a:r>
              <a:rPr lang="en-US" sz="1200" dirty="0"/>
              <a:t>Agree on an auto code-cleaning tool that your whole dev team will use</a:t>
            </a:r>
          </a:p>
          <a:p>
            <a:pPr marL="285750" indent="-285750">
              <a:buFont typeface="Arial" panose="020B0604020202020204" pitchFamily="34" charset="0"/>
              <a:buChar char="•"/>
            </a:pPr>
            <a:r>
              <a:rPr lang="en-US" sz="1200" dirty="0"/>
              <a:t>Auto Clean on Save</a:t>
            </a:r>
          </a:p>
          <a:p>
            <a:pPr marL="285750" indent="-285750">
              <a:buFont typeface="Arial" panose="020B0604020202020204" pitchFamily="34" charset="0"/>
              <a:buChar char="•"/>
            </a:pPr>
            <a:r>
              <a:rPr lang="en-US" sz="1200" dirty="0"/>
              <a:t>Auto Reorganize on Save</a:t>
            </a:r>
          </a:p>
          <a:p>
            <a:pPr marL="285750" indent="-285750">
              <a:buFont typeface="Arial" panose="020B0604020202020204" pitchFamily="34" charset="0"/>
              <a:buChar char="•"/>
            </a:pPr>
            <a:r>
              <a:rPr lang="en-US" sz="1200" dirty="0"/>
              <a:t>Alphabetize members of the same group</a:t>
            </a:r>
          </a:p>
          <a:p>
            <a:pPr marL="285750" indent="-285750">
              <a:buFont typeface="Arial" panose="020B0604020202020204" pitchFamily="34" charset="0"/>
              <a:buChar char="•"/>
            </a:pPr>
            <a:endParaRPr lang="en-US" sz="1200" dirty="0"/>
          </a:p>
          <a:p>
            <a:pPr marL="0" indent="0">
              <a:buFont typeface="Arial" panose="020B0604020202020204" pitchFamily="34" charset="0"/>
              <a:buNone/>
            </a:pPr>
            <a:r>
              <a:rPr lang="en-US" sz="1200" dirty="0"/>
              <a:t>MAJOR reduction in Merge conflicts! Major time savings.</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34</a:t>
            </a:fld>
            <a:endParaRPr lang="en-US" noProof="0"/>
          </a:p>
        </p:txBody>
      </p:sp>
    </p:spTree>
    <p:extLst>
      <p:ext uri="{BB962C8B-B14F-4D97-AF65-F5344CB8AC3E}">
        <p14:creationId xmlns:p14="http://schemas.microsoft.com/office/powerpoint/2010/main" val="3695765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#13: </a:t>
            </a:r>
            <a:r>
              <a:rPr lang="en-US" sz="1200" dirty="0"/>
              <a:t>Identify the Hard Parts and </a:t>
            </a:r>
            <a:r>
              <a:rPr lang="en-US" sz="1200" dirty="0" err="1"/>
              <a:t>TimeBox</a:t>
            </a:r>
            <a:r>
              <a:rPr lang="en-US" sz="1200" dirty="0"/>
              <a:t> POC</a:t>
            </a:r>
            <a:endParaRPr lang="en-US" dirty="0"/>
          </a:p>
          <a:p>
            <a:r>
              <a:rPr lang="en-US" dirty="0"/>
              <a:t>POC = Proof of Concept</a:t>
            </a:r>
          </a:p>
          <a:p>
            <a:endParaRPr lang="en-US" dirty="0"/>
          </a:p>
          <a:p>
            <a:pPr marL="285750" indent="-285750">
              <a:buFont typeface="Arial" panose="020B0604020202020204" pitchFamily="34" charset="0"/>
              <a:buChar char="•"/>
            </a:pPr>
            <a:r>
              <a:rPr lang="en-US" sz="1200" dirty="0"/>
              <a:t>Identify any specific technical challenges and/or high risk tasks</a:t>
            </a:r>
          </a:p>
          <a:p>
            <a:pPr marL="285750" indent="-285750">
              <a:buFont typeface="Arial" panose="020B0604020202020204" pitchFamily="34" charset="0"/>
              <a:buChar char="•"/>
            </a:pPr>
            <a:r>
              <a:rPr lang="en-US" sz="1200" dirty="0"/>
              <a:t>Allow yourself a specific amount of time to research and/or create a POC</a:t>
            </a:r>
          </a:p>
          <a:p>
            <a:pPr marL="285750" indent="-285750">
              <a:buFont typeface="Arial" panose="020B0604020202020204" pitchFamily="34" charset="0"/>
              <a:buChar char="•"/>
            </a:pPr>
            <a:r>
              <a:rPr lang="en-US" sz="1200" dirty="0"/>
              <a:t>At the end of that period of time, find a team member and talk about your findings and decide what to do next</a:t>
            </a:r>
          </a:p>
          <a:p>
            <a:pPr marL="285750" indent="-285750">
              <a:buFont typeface="Arial" panose="020B0604020202020204" pitchFamily="34" charset="0"/>
              <a:buChar char="•"/>
            </a:pPr>
            <a:r>
              <a:rPr lang="en-US" sz="1200" dirty="0"/>
              <a:t>Try not to ‘spin’ on a particular problem, by yourself, for too long</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35</a:t>
            </a:fld>
            <a:endParaRPr lang="en-US" noProof="0"/>
          </a:p>
        </p:txBody>
      </p:sp>
    </p:spTree>
    <p:extLst>
      <p:ext uri="{BB962C8B-B14F-4D97-AF65-F5344CB8AC3E}">
        <p14:creationId xmlns:p14="http://schemas.microsoft.com/office/powerpoint/2010/main" val="444581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#14: Build an MVP with “Good Bones”</a:t>
            </a:r>
          </a:p>
          <a:p>
            <a:r>
              <a:rPr lang="en-US" dirty="0"/>
              <a:t>The use of an MVP strategy is widely used and applauded in the Standish CHAOs report. </a:t>
            </a:r>
          </a:p>
          <a:p>
            <a:r>
              <a:rPr lang="en-US" sz="1200" dirty="0"/>
              <a:t>MVP = Minimum Viable Product</a:t>
            </a:r>
          </a:p>
          <a:p>
            <a:r>
              <a:rPr lang="en-US" sz="1200" dirty="0"/>
              <a:t>Just enough features to satisfy the user’s base needs without investing in a long development cycle. </a:t>
            </a:r>
          </a:p>
          <a:p>
            <a:r>
              <a:rPr lang="en-US" sz="1200" dirty="0"/>
              <a:t>This allows for the collection of feedback from users to decide what direction the development to go next.</a:t>
            </a:r>
          </a:p>
          <a:p>
            <a:r>
              <a:rPr lang="en-US" sz="1200" dirty="0"/>
              <a:t>The Hard Part:</a:t>
            </a:r>
          </a:p>
          <a:p>
            <a:r>
              <a:rPr lang="en-US" sz="1200" dirty="0"/>
              <a:t>Build this base functionality MVP with a good architecture upon which you will continue to build.</a:t>
            </a:r>
          </a:p>
          <a:p>
            <a:r>
              <a:rPr lang="en-US" sz="1200" dirty="0"/>
              <a:t>Don’t count on ‘reworking’ the base architecture after the MVP is complete… </a:t>
            </a:r>
          </a:p>
          <a:p>
            <a:r>
              <a:rPr lang="en-US" dirty="0"/>
              <a:t>In other words: </a:t>
            </a:r>
          </a:p>
          <a:p>
            <a:r>
              <a:rPr lang="en-US" dirty="0"/>
              <a:t>DO NOT confuse a POC (Proof of Concept) with an MVP (Minimum Viable Product). </a:t>
            </a:r>
          </a:p>
          <a:p>
            <a:r>
              <a:rPr lang="en-US" dirty="0"/>
              <a:t>DO NOT count on ‘reworking’ the base architecture after the MVP is complete…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36</a:t>
            </a:fld>
            <a:endParaRPr lang="en-US" noProof="0"/>
          </a:p>
        </p:txBody>
      </p:sp>
    </p:spTree>
    <p:extLst>
      <p:ext uri="{BB962C8B-B14F-4D97-AF65-F5344CB8AC3E}">
        <p14:creationId xmlns:p14="http://schemas.microsoft.com/office/powerpoint/2010/main" val="894957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#15. Push Business Rules Back</a:t>
            </a:r>
          </a:p>
          <a:p>
            <a:pPr marL="285750" indent="-285750">
              <a:buFont typeface="Arial" panose="020B0604020202020204" pitchFamily="34" charset="0"/>
              <a:buChar char="•"/>
            </a:pPr>
            <a:r>
              <a:rPr lang="en-US" sz="1200" dirty="0"/>
              <a:t>Add at least one Unit Test project to your solution on DAY ONE of development</a:t>
            </a:r>
          </a:p>
          <a:p>
            <a:pPr marL="285750" indent="-285750">
              <a:buFont typeface="Arial" panose="020B0604020202020204" pitchFamily="34" charset="0"/>
              <a:buChar char="•"/>
            </a:pPr>
            <a:r>
              <a:rPr lang="en-US" sz="1200" dirty="0"/>
              <a:t>Aim to write your views and view models such that at least the major business rules are pushed further back in the architecture</a:t>
            </a:r>
          </a:p>
          <a:p>
            <a:pPr marL="285750" indent="-285750">
              <a:buFont typeface="Arial" panose="020B0604020202020204" pitchFamily="34" charset="0"/>
              <a:buChar char="•"/>
            </a:pPr>
            <a:r>
              <a:rPr lang="en-US" sz="1200" dirty="0"/>
              <a:t>This allows you to more easily share the code </a:t>
            </a:r>
          </a:p>
          <a:p>
            <a:pPr marL="285750" indent="-285750">
              <a:buFont typeface="Arial" panose="020B0604020202020204" pitchFamily="34" charset="0"/>
              <a:buChar char="•"/>
            </a:pPr>
            <a:r>
              <a:rPr lang="en-US" sz="1200" dirty="0"/>
              <a:t>This allows you to write meaningful unit tests</a:t>
            </a:r>
          </a:p>
          <a:p>
            <a:pPr marL="285750" indent="-285750">
              <a:buFont typeface="Arial" panose="020B0604020202020204" pitchFamily="34" charset="0"/>
              <a:buChar char="•"/>
            </a:pPr>
            <a:endParaRPr lang="en-US" sz="1200" dirty="0"/>
          </a:p>
          <a:p>
            <a:pPr marL="0" indent="0">
              <a:buFont typeface="Arial" panose="020B0604020202020204" pitchFamily="34" charset="0"/>
              <a:buNone/>
            </a:pPr>
            <a:r>
              <a:rPr lang="en-US" sz="1200" dirty="0"/>
              <a:t>In our consultancy, we often aim to re-use the business rules in both the API and the Xamarin app by isolating them in a separate library that can be used by both solutions. I can’t wait for the day when we can share those same business rules with </a:t>
            </a:r>
            <a:r>
              <a:rPr lang="en-US" sz="1200" dirty="0" err="1"/>
              <a:t>Blazor</a:t>
            </a:r>
            <a:r>
              <a:rPr lang="en-US" sz="1200" dirty="0"/>
              <a:t> apps. Oh – that is going to be so cool. </a:t>
            </a:r>
            <a:r>
              <a:rPr lang="en-US" sz="1200" dirty="0">
                <a:sym typeface="Wingdings" panose="05000000000000000000" pitchFamily="2" charset="2"/>
              </a:rPr>
              <a:t> </a:t>
            </a:r>
            <a:endParaRPr lang="en-US" sz="12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37</a:t>
            </a:fld>
            <a:endParaRPr lang="en-US" noProof="0"/>
          </a:p>
        </p:txBody>
      </p:sp>
    </p:spTree>
    <p:extLst>
      <p:ext uri="{BB962C8B-B14F-4D97-AF65-F5344CB8AC3E}">
        <p14:creationId xmlns:p14="http://schemas.microsoft.com/office/powerpoint/2010/main" val="1401288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#16. Battle Context Switching</a:t>
            </a:r>
            <a:endParaRPr lang="en-US" dirty="0"/>
          </a:p>
          <a:p>
            <a:pPr marL="0" indent="0">
              <a:buFont typeface="Arial" panose="020B0604020202020204" pitchFamily="34" charset="0"/>
              <a:buNone/>
            </a:pPr>
            <a:r>
              <a:rPr lang="en-US" sz="1200" b="1" dirty="0"/>
              <a:t>Try to reduce how often you context switch</a:t>
            </a:r>
          </a:p>
          <a:p>
            <a:pPr marL="0" indent="0">
              <a:buFont typeface="Arial" panose="020B0604020202020204" pitchFamily="34" charset="0"/>
              <a:buNone/>
            </a:pPr>
            <a:r>
              <a:rPr lang="en-US" dirty="0"/>
              <a:t>Start out by being aware of how often you context switch during the course of a day or a week</a:t>
            </a:r>
          </a:p>
          <a:p>
            <a:pPr marL="285750" indent="-285750">
              <a:buFont typeface="Arial" panose="020B0604020202020204" pitchFamily="34" charset="0"/>
              <a:buChar char="•"/>
            </a:pPr>
            <a:r>
              <a:rPr lang="en-US" dirty="0"/>
              <a:t>Keep a </a:t>
            </a:r>
            <a:r>
              <a:rPr lang="en-US" dirty="0" err="1"/>
              <a:t>ToDo</a:t>
            </a:r>
            <a:r>
              <a:rPr lang="en-US" dirty="0"/>
              <a:t> list of your miscellaneous tasks that should take less than 15 minutes. Try to knock one of these off of the list at the beginning of the day, maybe before stand-up, or perhaps right after lunch. </a:t>
            </a:r>
          </a:p>
          <a:p>
            <a:pPr marL="285750" indent="-285750">
              <a:buFont typeface="Arial" panose="020B0604020202020204" pitchFamily="34" charset="0"/>
              <a:buChar char="•"/>
            </a:pPr>
            <a:r>
              <a:rPr lang="en-US" dirty="0"/>
              <a:t>Figure out WHEN the most productive code-writing block of time lands in your day. Everyone is different. Block this period of time out on your calendar as often as you can.  Look at your past check-ins to identify your most productive time of day. Pair up challenging tasks or user stories with these prime productivity blocks of time.</a:t>
            </a:r>
          </a:p>
          <a:p>
            <a:pPr marL="285750" indent="-285750">
              <a:buFont typeface="Arial" panose="020B0604020202020204" pitchFamily="34" charset="0"/>
              <a:buChar char="•"/>
            </a:pPr>
            <a:r>
              <a:rPr lang="en-US" dirty="0"/>
              <a:t>If you are responsible for supporting existing software and writing new software, get a ticketing system for service requests.</a:t>
            </a:r>
          </a:p>
          <a:p>
            <a:pPr marL="285750" indent="-285750">
              <a:buFont typeface="Arial" panose="020B0604020202020204" pitchFamily="34" charset="0"/>
              <a:buChar char="•"/>
            </a:pPr>
            <a:r>
              <a:rPr lang="en-US" dirty="0"/>
              <a:t>Silence your phone. Earbuds. Noise cancelling earphones. Sign on your door. Set your Skype/Slack/Discord status as BUSY.</a:t>
            </a:r>
          </a:p>
          <a:p>
            <a:pPr marL="0" indent="0">
              <a:buFont typeface="Arial" panose="020B0604020202020204" pitchFamily="34" charset="0"/>
              <a:buNone/>
            </a:pPr>
            <a:r>
              <a:rPr lang="en-US" dirty="0"/>
              <a:t>Try to make it easy to recover from Context switching</a:t>
            </a:r>
          </a:p>
          <a:p>
            <a:pPr marL="285750" indent="-285750">
              <a:buFont typeface="Arial" panose="020B0604020202020204" pitchFamily="34" charset="0"/>
              <a:buChar char="•"/>
            </a:pPr>
            <a:r>
              <a:rPr lang="en-US" b="1" dirty="0"/>
              <a:t>Sometimes listening to the same type of music or the same album or song over and over can help get you in the ‘state of flow’ faster after a disruption. </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38</a:t>
            </a:fld>
            <a:endParaRPr lang="en-US" noProof="0"/>
          </a:p>
        </p:txBody>
      </p:sp>
    </p:spTree>
    <p:extLst>
      <p:ext uri="{BB962C8B-B14F-4D97-AF65-F5344CB8AC3E}">
        <p14:creationId xmlns:p14="http://schemas.microsoft.com/office/powerpoint/2010/main" val="2899688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Anticipate and Expect delays related to the Apple Developer Membership Program</a:t>
            </a:r>
          </a:p>
          <a:p>
            <a:pPr marL="285750" indent="-285750">
              <a:buFont typeface="Arial" panose="020B0604020202020204" pitchFamily="34" charset="0"/>
              <a:buChar char="•"/>
            </a:pPr>
            <a:r>
              <a:rPr lang="en-US" dirty="0"/>
              <a:t>The Apple Developer Membership program agreements often get stuck in the legal departments of mid to large companies. </a:t>
            </a:r>
          </a:p>
          <a:p>
            <a:pPr marL="285750" indent="-285750">
              <a:buFont typeface="Arial" panose="020B0604020202020204" pitchFamily="34" charset="0"/>
              <a:buChar char="•"/>
            </a:pPr>
            <a:r>
              <a:rPr lang="en-US" dirty="0"/>
              <a:t>Begin the process of acquiring this early – don’t leave it until the last minute.</a:t>
            </a:r>
          </a:p>
          <a:p>
            <a:pPr marL="285750" indent="-285750">
              <a:buFont typeface="Arial" panose="020B0604020202020204" pitchFamily="34" charset="0"/>
              <a:buChar char="•"/>
            </a:pPr>
            <a:r>
              <a:rPr lang="en-US" dirty="0"/>
              <a:t>Apple requires a Dunn &amp; Bradstreet (D&amp;B) number, many companies want to run this through their finance department and this sometimes causes further delays.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 NOT use this as an excuse to delay iOS dev or testing on your app.</a:t>
            </a:r>
          </a:p>
          <a:p>
            <a:pPr marL="285750" indent="-285750">
              <a:buFont typeface="Arial" panose="020B0604020202020204" pitchFamily="34" charset="0"/>
              <a:buChar char="•"/>
            </a:pPr>
            <a:r>
              <a:rPr lang="en-US" dirty="0"/>
              <a:t>Use the simulator or use/acquire your own membership and dev provisioning profile while they get things figured out</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39</a:t>
            </a:fld>
            <a:endParaRPr lang="en-US" noProof="0"/>
          </a:p>
        </p:txBody>
      </p:sp>
    </p:spTree>
    <p:extLst>
      <p:ext uri="{BB962C8B-B14F-4D97-AF65-F5344CB8AC3E}">
        <p14:creationId xmlns:p14="http://schemas.microsoft.com/office/powerpoint/2010/main" val="325553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am I qualified to talk about this? </a:t>
            </a:r>
          </a:p>
          <a:p>
            <a:r>
              <a:rPr lang="en-US" dirty="0"/>
              <a:t>I have been writing software for a number of years, switched from a mostly non-Microsoft stack to the Microsoft stack in 2008. </a:t>
            </a:r>
          </a:p>
          <a:p>
            <a:r>
              <a:rPr lang="en-US" dirty="0"/>
              <a:t>Started with Xamarin University in late 2015. </a:t>
            </a:r>
          </a:p>
          <a:p>
            <a:r>
              <a:rPr lang="en-US" dirty="0"/>
              <a:t>I really hate being late and as a result, I spend a lot of time thinking about how not to be late.</a:t>
            </a:r>
          </a:p>
          <a:p>
            <a:r>
              <a:rPr lang="en-US" dirty="0"/>
              <a:t>Over the years I have gathered up a number of practices that are geared towards efficient delivery of mobile apps – hence this talk!</a:t>
            </a:r>
          </a:p>
          <a:p>
            <a:r>
              <a:rPr lang="en-US" dirty="0"/>
              <a:t>I am a consultant with a small firm. Our office is inside of a maker space &amp; co-working space. </a:t>
            </a:r>
          </a:p>
          <a:p>
            <a:r>
              <a:rPr lang="en-US" dirty="0"/>
              <a:t>I play guitar lots.</a:t>
            </a:r>
          </a:p>
          <a:p>
            <a:r>
              <a:rPr lang="en-US" dirty="0"/>
              <a:t>I have been an instructor for a local high school girls coding club for about 3 years now. It’s lots of fun.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2231640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#18. iTunes Submission</a:t>
            </a:r>
          </a:p>
          <a:p>
            <a:r>
              <a:rPr lang="en-US" dirty="0"/>
              <a:t>I suspect the iTunes store is allergic to approving an app on the very first try.</a:t>
            </a:r>
          </a:p>
          <a:p>
            <a:r>
              <a:rPr lang="en-US" dirty="0"/>
              <a:t>I have been rejected on two recent apps for the following reason:</a:t>
            </a:r>
          </a:p>
          <a:p>
            <a:r>
              <a:rPr lang="en-US" dirty="0"/>
              <a:t>“The Usefulness of your app is limited by the minimal amount of content or features it includes.”</a:t>
            </a:r>
          </a:p>
          <a:p>
            <a:r>
              <a:rPr lang="en-US" dirty="0"/>
              <a:t>So, submitting MVPs too early may not be useful.</a:t>
            </a:r>
          </a:p>
          <a:p>
            <a:r>
              <a:rPr lang="en-US" dirty="0"/>
              <a:t>Submitting too early might be a waste, waiting until the last minute can cause major delays.</a:t>
            </a:r>
          </a:p>
          <a:p>
            <a:r>
              <a:rPr lang="en-US" dirty="0"/>
              <a:t>Work with stakeholders early on in the project to figure out how the app should be presented in the store. If this metadata needs to be modified, it requires a human moderated review, even if the archived build has not changed. This can lead to you pulling the app from the store temporarily while the metadata is approved by Apple.</a:t>
            </a:r>
          </a:p>
          <a:p>
            <a:r>
              <a:rPr lang="en-US" dirty="0"/>
              <a:t>If the app is approved, it doesn’t have to be released. You can set the app to ‘manual release’ in iTunes Connect</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40</a:t>
            </a:fld>
            <a:endParaRPr lang="en-US" noProof="0"/>
          </a:p>
        </p:txBody>
      </p:sp>
    </p:spTree>
    <p:extLst>
      <p:ext uri="{BB962C8B-B14F-4D97-AF65-F5344CB8AC3E}">
        <p14:creationId xmlns:p14="http://schemas.microsoft.com/office/powerpoint/2010/main" val="1563099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#19: Use the TASK LIST functionality in Visual Studio – </a:t>
            </a:r>
          </a:p>
          <a:p>
            <a:endParaRPr lang="en-US" dirty="0"/>
          </a:p>
          <a:p>
            <a:r>
              <a:rPr lang="en-US" dirty="0"/>
              <a:t>Use a //TODO, //NOTE, //HACK, //UNDONE, </a:t>
            </a:r>
            <a:r>
              <a:rPr lang="en-US" dirty="0" err="1"/>
              <a:t>etc</a:t>
            </a:r>
            <a:r>
              <a:rPr lang="en-US" dirty="0"/>
              <a:t> or create your own. </a:t>
            </a:r>
          </a:p>
          <a:p>
            <a:r>
              <a:rPr lang="en-US" dirty="0"/>
              <a:t>You can also modify the priority. </a:t>
            </a:r>
          </a:p>
          <a:p>
            <a:endParaRPr lang="en-US" dirty="0"/>
          </a:p>
          <a:p>
            <a:r>
              <a:rPr lang="en-US" dirty="0"/>
              <a:t>Then have everyone on your team dock the </a:t>
            </a:r>
            <a:r>
              <a:rPr lang="en-US" dirty="0" err="1"/>
              <a:t>TaskList</a:t>
            </a:r>
            <a:r>
              <a:rPr lang="en-US" dirty="0"/>
              <a:t> in Visual Studio. </a:t>
            </a:r>
          </a:p>
          <a:p>
            <a:endParaRPr lang="en-US" dirty="0"/>
          </a:p>
          <a:p>
            <a:r>
              <a:rPr lang="en-US" dirty="0"/>
              <a:t>Check these before you do releases to see if there are any outstanding bits that need attention!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41</a:t>
            </a:fld>
            <a:endParaRPr lang="en-US" noProof="0"/>
          </a:p>
        </p:txBody>
      </p:sp>
    </p:spTree>
    <p:extLst>
      <p:ext uri="{BB962C8B-B14F-4D97-AF65-F5344CB8AC3E}">
        <p14:creationId xmlns:p14="http://schemas.microsoft.com/office/powerpoint/2010/main" val="1827950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#20. First 10 / Last 10 Minutes</a:t>
            </a:r>
          </a:p>
          <a:p>
            <a:r>
              <a:rPr lang="en-US" sz="1100" dirty="0"/>
              <a:t>Keep a notebook next to your keyboard. When something pops in your head, don’t distract yourself from coding – jot it down. </a:t>
            </a:r>
          </a:p>
          <a:p>
            <a:r>
              <a:rPr lang="en-US" sz="1100" dirty="0"/>
              <a:t>In the First 10 minutes of each day</a:t>
            </a:r>
          </a:p>
          <a:p>
            <a:r>
              <a:rPr lang="en-US" sz="1100" dirty="0"/>
              <a:t>Check builds and crash reports – this allows you to bring up any problems in stand up</a:t>
            </a:r>
          </a:p>
          <a:p>
            <a:r>
              <a:rPr lang="en-US" sz="1100" dirty="0"/>
              <a:t>Review notebook</a:t>
            </a:r>
          </a:p>
          <a:p>
            <a:r>
              <a:rPr lang="en-US" sz="1100" dirty="0"/>
              <a:t>In the Last 10 minutes of each day</a:t>
            </a:r>
          </a:p>
          <a:p>
            <a:r>
              <a:rPr lang="en-US" sz="1100" dirty="0"/>
              <a:t>“Scan the horizon” for what can go wrong, calculate probability and mitigate</a:t>
            </a:r>
          </a:p>
          <a:p>
            <a:r>
              <a:rPr lang="en-US" sz="1100" dirty="0"/>
              <a:t>Update your User Stories and Tasks</a:t>
            </a:r>
          </a:p>
          <a:p>
            <a:r>
              <a:rPr lang="en-US" sz="1100" dirty="0"/>
              <a:t>Review notebook</a:t>
            </a:r>
          </a:p>
          <a:p>
            <a:endParaRPr lang="en-US" sz="1100" dirty="0"/>
          </a:p>
          <a:p>
            <a:r>
              <a:rPr lang="en-US" sz="1100" dirty="0"/>
              <a:t>Capitalizing on the first and last 10 minutes of the day are an attempt to avoid distractions.</a:t>
            </a:r>
          </a:p>
          <a:p>
            <a:endParaRPr lang="en-US" sz="1100" dirty="0"/>
          </a:p>
          <a:p>
            <a:r>
              <a:rPr lang="en-US" sz="1100" dirty="0"/>
              <a:t>Try to complete or delegate those notes/action items at the end/beginning of each sprint. </a:t>
            </a:r>
          </a:p>
          <a:p>
            <a:r>
              <a:rPr lang="en-US" sz="1100" dirty="0"/>
              <a:t>If they need to linger. Consider turning them into an ‘Issue’ in Jira/</a:t>
            </a:r>
            <a:r>
              <a:rPr lang="en-US" sz="1100" dirty="0" err="1"/>
              <a:t>AzureDevOps</a:t>
            </a:r>
            <a:r>
              <a:rPr lang="en-US" sz="1100" dirty="0"/>
              <a:t>/TFS etc.</a:t>
            </a:r>
          </a:p>
          <a:p>
            <a:r>
              <a:rPr lang="en-US" sz="1100" dirty="0"/>
              <a:t>Bring this notebook to sit-down meetings. Even if you don’t feel like you are going to use it, people feel better when they see you write it down. Think waiter/waitress at a restaurant. </a:t>
            </a:r>
          </a:p>
          <a:p>
            <a:r>
              <a:rPr lang="en-US" sz="1100" dirty="0"/>
              <a:t>Don’t expect your project manager/BA to take notes and distribute action items. </a:t>
            </a:r>
          </a:p>
          <a:p>
            <a:r>
              <a:rPr lang="en-US" sz="1100" dirty="0" err="1"/>
              <a:t>RocketBook</a:t>
            </a:r>
            <a:r>
              <a:rPr lang="en-US" sz="1100" dirty="0"/>
              <a:t> notebook is amazing.</a:t>
            </a:r>
          </a:p>
          <a:p>
            <a:endParaRPr lang="en-US" sz="1100" dirty="0"/>
          </a:p>
          <a:p>
            <a:endParaRPr lang="en-US" sz="11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42</a:t>
            </a:fld>
            <a:endParaRPr lang="en-US" noProof="0"/>
          </a:p>
        </p:txBody>
      </p:sp>
    </p:spTree>
    <p:extLst>
      <p:ext uri="{BB962C8B-B14F-4D97-AF65-F5344CB8AC3E}">
        <p14:creationId xmlns:p14="http://schemas.microsoft.com/office/powerpoint/2010/main" val="4209375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Tip #21. Avoid La</a:t>
            </a:r>
          </a:p>
          <a:p>
            <a:pPr marL="285750" indent="-285750">
              <a:buFont typeface="Arial" panose="020B0604020202020204" pitchFamily="34" charset="0"/>
              <a:buChar char="•"/>
            </a:pPr>
            <a:r>
              <a:rPr lang="en-US" sz="1200" dirty="0"/>
              <a:t>In summer, scan the horizon for upcoming info from Android and iOS.</a:t>
            </a:r>
          </a:p>
          <a:p>
            <a:pPr marL="285750" indent="-285750">
              <a:buFont typeface="Arial" panose="020B0604020202020204" pitchFamily="34" charset="0"/>
              <a:buChar char="•"/>
            </a:pPr>
            <a:r>
              <a:rPr lang="en-US" sz="1200" dirty="0"/>
              <a:t>Try not to do a public release in late summer without scheduling a bit of time to do some due diligence on any changes to either OS that may have some affect on your app. </a:t>
            </a:r>
          </a:p>
          <a:p>
            <a:r>
              <a:rPr lang="en-US" sz="1200" dirty="0"/>
              <a:t>Recent Examples:</a:t>
            </a:r>
          </a:p>
          <a:p>
            <a:pPr marL="342900" indent="-342900">
              <a:buFont typeface="Arial" panose="020B0604020202020204" pitchFamily="34" charset="0"/>
              <a:buChar char="•"/>
            </a:pPr>
            <a:r>
              <a:rPr lang="en-US" sz="1200" dirty="0"/>
              <a:t>iOS authentication facial recognition</a:t>
            </a:r>
          </a:p>
          <a:p>
            <a:pPr marL="285750" indent="-285750">
              <a:buFont typeface="Arial" panose="020B0604020202020204" pitchFamily="34" charset="0"/>
              <a:buChar char="•"/>
            </a:pPr>
            <a:r>
              <a:rPr lang="en-US" sz="1200" dirty="0"/>
              <a:t>New bezels, notches, etc.</a:t>
            </a:r>
          </a:p>
          <a:p>
            <a:pPr marL="285750" indent="-285750">
              <a:buFont typeface="Arial" panose="020B0604020202020204" pitchFamily="34" charset="0"/>
              <a:buChar char="•"/>
            </a:pPr>
            <a:r>
              <a:rPr lang="en-US" sz="1200" dirty="0"/>
              <a:t>Changes in location device permissions</a:t>
            </a:r>
          </a:p>
          <a:p>
            <a:r>
              <a:rPr lang="en-US" sz="1200" dirty="0" err="1"/>
              <a:t>te</a:t>
            </a:r>
            <a:r>
              <a:rPr lang="en-US" sz="1200" dirty="0"/>
              <a:t> Summer Public Releases</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43</a:t>
            </a:fld>
            <a:endParaRPr lang="en-US" noProof="0"/>
          </a:p>
        </p:txBody>
      </p:sp>
    </p:spTree>
    <p:extLst>
      <p:ext uri="{BB962C8B-B14F-4D97-AF65-F5344CB8AC3E}">
        <p14:creationId xmlns:p14="http://schemas.microsoft.com/office/powerpoint/2010/main" val="22672776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Tip </a:t>
            </a:r>
            <a:r>
              <a:rPr lang="en-US" sz="1200" dirty="0"/>
              <a:t>#22. Keep Build Numbers in Sync</a:t>
            </a:r>
            <a:endParaRPr lang="en-US" dirty="0"/>
          </a:p>
          <a:p>
            <a:pPr marL="285750" indent="-285750">
              <a:buFont typeface="Arial" panose="020B0604020202020204" pitchFamily="34" charset="0"/>
              <a:buChar char="•"/>
            </a:pPr>
            <a:r>
              <a:rPr lang="en-US" dirty="0"/>
              <a:t>For the sake of sanity, keep your iOS, UWP and Android versions in sync.</a:t>
            </a:r>
          </a:p>
          <a:p>
            <a:pPr marL="285750" indent="-285750">
              <a:buFont typeface="Arial" panose="020B0604020202020204" pitchFamily="34" charset="0"/>
              <a:buChar char="•"/>
            </a:pPr>
            <a:r>
              <a:rPr lang="en-US" dirty="0"/>
              <a:t>Always TAG your repo commits in Git when you do a release</a:t>
            </a:r>
          </a:p>
          <a:p>
            <a:pPr marL="285750" indent="-285750">
              <a:buFont typeface="Arial" panose="020B0604020202020204" pitchFamily="34" charset="0"/>
              <a:buChar char="•"/>
            </a:pPr>
            <a:r>
              <a:rPr lang="en-US" dirty="0"/>
              <a:t>Always make a release branch in Azure Dev Ops/TFS when you make a release – be ready for those high-pressure hot fixes!</a:t>
            </a:r>
          </a:p>
          <a:p>
            <a:pPr marL="285750" indent="-285750">
              <a:buFont typeface="Arial" panose="020B0604020202020204" pitchFamily="34" charset="0"/>
              <a:buChar char="•"/>
            </a:pPr>
            <a:r>
              <a:rPr lang="en-US" b="1" dirty="0"/>
              <a:t>Be aware that if you use a CI/CD script to increment the build, that version number is not getting into source control.</a:t>
            </a:r>
          </a:p>
          <a:p>
            <a:pPr marL="285750" indent="-285750">
              <a:buFont typeface="Arial" panose="020B0604020202020204" pitchFamily="34" charset="0"/>
              <a:buChar char="•"/>
            </a:pPr>
            <a:r>
              <a:rPr lang="en-US" dirty="0"/>
              <a:t>If you only have one set of App Center keys, you can alternate build numbers to cleanly separate dev and prod stats. Odd numbers for dev and even for prod.</a:t>
            </a:r>
          </a:p>
          <a:p>
            <a:pPr marL="285750" indent="-285750">
              <a:buFont typeface="Arial" panose="020B0604020202020204" pitchFamily="34" charset="0"/>
              <a:buChar char="•"/>
            </a:pPr>
            <a:r>
              <a:rPr lang="en-US" dirty="0"/>
              <a:t>If you do an Early UAT release – be sure to increment your version so you can easily distinguish between them in Analytics!</a:t>
            </a:r>
          </a:p>
          <a:p>
            <a:pPr marL="285750" indent="-285750">
              <a:buFont typeface="Arial" panose="020B0604020202020204" pitchFamily="34" charset="0"/>
              <a:buChar char="•"/>
            </a:pPr>
            <a:r>
              <a:rPr lang="en-US" dirty="0"/>
              <a:t>Devise a clean way to build release notes so that you can quickly get a clean list of the improvements made since your last release. Everybody organizes things a little differently. Be able to scan through the commits since your last release, take a look at your sprint items, etc. Think about how you will do this easily.</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44</a:t>
            </a:fld>
            <a:endParaRPr lang="en-US" noProof="0"/>
          </a:p>
        </p:txBody>
      </p:sp>
    </p:spTree>
    <p:extLst>
      <p:ext uri="{BB962C8B-B14F-4D97-AF65-F5344CB8AC3E}">
        <p14:creationId xmlns:p14="http://schemas.microsoft.com/office/powerpoint/2010/main" val="554015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a:t>
            </a:r>
            <a:r>
              <a:rPr lang="en-US" sz="1200" dirty="0"/>
              <a:t>#23. Use the Golden Ratio</a:t>
            </a:r>
            <a:endParaRPr lang="en-US" dirty="0"/>
          </a:p>
          <a:p>
            <a:r>
              <a:rPr lang="en-US" dirty="0"/>
              <a:t>If you are dozing off or daydreaming… you might want to perk up and listen to this one… it is a really good way to make your UI look pleasing to the eye without doing a lot of work… </a:t>
            </a:r>
          </a:p>
          <a:p>
            <a:r>
              <a:rPr lang="en-US" dirty="0"/>
              <a:t>Math to the rescue!</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45</a:t>
            </a:fld>
            <a:endParaRPr lang="en-US" noProof="0"/>
          </a:p>
        </p:txBody>
      </p:sp>
    </p:spTree>
    <p:extLst>
      <p:ext uri="{BB962C8B-B14F-4D97-AF65-F5344CB8AC3E}">
        <p14:creationId xmlns:p14="http://schemas.microsoft.com/office/powerpoint/2010/main" val="2141973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Tip #24. Choose Your Plugins Wisely</a:t>
            </a:r>
            <a:endParaRPr lang="en-US" dirty="0"/>
          </a:p>
          <a:p>
            <a:r>
              <a:rPr lang="en-US" dirty="0"/>
              <a:t>Third party and open source plugins can sometimes be challenging in integrate. Make sure the benefits out weigh the cost.</a:t>
            </a:r>
          </a:p>
          <a:p>
            <a:r>
              <a:rPr lang="en-US" sz="1200" dirty="0"/>
              <a:t>When your app requires functionality that can be furnished by an open source plugin…</a:t>
            </a:r>
          </a:p>
          <a:p>
            <a:pPr marL="342900" indent="-342900">
              <a:buFont typeface="Arial" panose="020B0604020202020204" pitchFamily="34" charset="0"/>
              <a:buChar char="•"/>
            </a:pPr>
            <a:r>
              <a:rPr lang="en-US" sz="1200" dirty="0"/>
              <a:t>Does the business require that all plugins are vetted for security purposes?</a:t>
            </a:r>
          </a:p>
          <a:p>
            <a:pPr marL="342900" indent="-342900">
              <a:buFont typeface="Arial" panose="020B0604020202020204" pitchFamily="34" charset="0"/>
              <a:buChar char="•"/>
            </a:pPr>
            <a:r>
              <a:rPr lang="en-US" sz="1200" dirty="0"/>
              <a:t>When was the last time the plugin code was updated on GitHub?</a:t>
            </a:r>
          </a:p>
          <a:p>
            <a:pPr marL="342900" indent="-342900">
              <a:buFont typeface="Arial" panose="020B0604020202020204" pitchFamily="34" charset="0"/>
              <a:buChar char="•"/>
            </a:pPr>
            <a:r>
              <a:rPr lang="en-US" sz="1200" dirty="0"/>
              <a:t>Browse the issues for known problems</a:t>
            </a:r>
          </a:p>
          <a:p>
            <a:r>
              <a:rPr lang="en-US" sz="1200" dirty="0"/>
              <a:t>Perhaps it can be furnished by a third party plugin…</a:t>
            </a:r>
          </a:p>
          <a:p>
            <a:pPr marL="342900" indent="-342900">
              <a:buFont typeface="Arial" panose="020B0604020202020204" pitchFamily="34" charset="0"/>
              <a:buChar char="•"/>
            </a:pPr>
            <a:r>
              <a:rPr lang="en-US" sz="1200" dirty="0"/>
              <a:t>How often do they release updates?</a:t>
            </a:r>
          </a:p>
          <a:p>
            <a:pPr marL="342900" indent="-342900">
              <a:buFont typeface="Arial" panose="020B0604020202020204" pitchFamily="34" charset="0"/>
              <a:buChar char="•"/>
            </a:pPr>
            <a:r>
              <a:rPr lang="en-US" sz="1200" dirty="0"/>
              <a:t>Browse their knowledge base</a:t>
            </a:r>
          </a:p>
          <a:p>
            <a:pPr marL="342900" indent="-342900">
              <a:buFont typeface="Arial" panose="020B0604020202020204" pitchFamily="34" charset="0"/>
              <a:buChar char="•"/>
            </a:pPr>
            <a:r>
              <a:rPr lang="en-US" sz="1200" dirty="0"/>
              <a:t>Do your due diligence!</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46</a:t>
            </a:fld>
            <a:endParaRPr lang="en-US" noProof="0"/>
          </a:p>
        </p:txBody>
      </p:sp>
    </p:spTree>
    <p:extLst>
      <p:ext uri="{BB962C8B-B14F-4D97-AF65-F5344CB8AC3E}">
        <p14:creationId xmlns:p14="http://schemas.microsoft.com/office/powerpoint/2010/main" val="2769541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Tip #25. Synchronize  Environment  Updates</a:t>
            </a:r>
            <a:endParaRPr lang="en-US" dirty="0"/>
          </a:p>
          <a:p>
            <a:pPr marL="285750" indent="-285750">
              <a:buFont typeface="Arial" panose="020B0604020202020204" pitchFamily="34" charset="0"/>
              <a:buChar char="•"/>
            </a:pPr>
            <a:r>
              <a:rPr lang="en-US" dirty="0"/>
              <a:t>Everyone on your team should be using the same version of Visual Studio and/or VS for Mac</a:t>
            </a:r>
          </a:p>
          <a:p>
            <a:pPr marL="285750" indent="-285750">
              <a:buFont typeface="Arial" panose="020B0604020202020204" pitchFamily="34" charset="0"/>
              <a:buChar char="•"/>
            </a:pPr>
            <a:r>
              <a:rPr lang="en-US" dirty="0"/>
              <a:t>Discuss and plan for Visual Studio, </a:t>
            </a:r>
            <a:r>
              <a:rPr lang="en-US" dirty="0" err="1"/>
              <a:t>nuget</a:t>
            </a:r>
            <a:r>
              <a:rPr lang="en-US" dirty="0"/>
              <a:t>, dev device SDK and dev machine SDK updates. </a:t>
            </a:r>
          </a:p>
          <a:p>
            <a:pPr marL="285750" indent="-285750">
              <a:buFont typeface="Arial" panose="020B0604020202020204" pitchFamily="34" charset="0"/>
              <a:buChar char="•"/>
            </a:pPr>
            <a:r>
              <a:rPr lang="en-US" dirty="0"/>
              <a:t>Devote one day every 4-6 weeks to update and smoke test – usually first day of a sprint.</a:t>
            </a:r>
          </a:p>
          <a:p>
            <a:pPr marL="285750" indent="-285750">
              <a:buFont typeface="Arial" panose="020B0604020202020204" pitchFamily="34" charset="0"/>
              <a:buChar char="•"/>
            </a:pPr>
            <a:r>
              <a:rPr lang="en-US" dirty="0"/>
              <a:t>Read the release notes!</a:t>
            </a:r>
          </a:p>
          <a:p>
            <a:pPr marL="285750" indent="-285750">
              <a:buFont typeface="Arial" panose="020B0604020202020204" pitchFamily="34" charset="0"/>
              <a:buChar char="•"/>
            </a:pPr>
            <a:r>
              <a:rPr lang="en-US" dirty="0"/>
              <a:t>Make sure you run release builds, with the linker on, to test updates on all platforms.</a:t>
            </a:r>
          </a:p>
          <a:p>
            <a:pPr marL="285750" indent="-285750">
              <a:buFont typeface="Arial" panose="020B0604020202020204" pitchFamily="34" charset="0"/>
              <a:buChar char="•"/>
            </a:pPr>
            <a:r>
              <a:rPr lang="en-US" dirty="0"/>
              <a:t>Take notes so you don’t repeat the same version combination next time</a:t>
            </a:r>
          </a:p>
          <a:p>
            <a:pPr marL="285750" indent="-285750">
              <a:buFont typeface="Arial" panose="020B0604020202020204" pitchFamily="34" charset="0"/>
              <a:buChar char="•"/>
            </a:pPr>
            <a:r>
              <a:rPr lang="en-US" dirty="0"/>
              <a:t>Understand this is a long process for a mac.</a:t>
            </a:r>
          </a:p>
          <a:p>
            <a:pPr marL="285750" indent="-285750">
              <a:buFont typeface="Arial" panose="020B0604020202020204" pitchFamily="34" charset="0"/>
              <a:buChar char="•"/>
            </a:pPr>
            <a:r>
              <a:rPr lang="en-US" dirty="0"/>
              <a:t>Use this time wisely</a:t>
            </a:r>
          </a:p>
          <a:p>
            <a:pPr marL="285750" indent="-285750">
              <a:buFont typeface="Arial" panose="020B0604020202020204" pitchFamily="34" charset="0"/>
              <a:buChar char="•"/>
            </a:pPr>
            <a:r>
              <a:rPr lang="en-US" dirty="0"/>
              <a:t>Groom the backlog, go through your notebook, read up on a POC you need to build, review your requirements and mockups, etc.</a:t>
            </a:r>
          </a:p>
          <a:p>
            <a:pPr marL="285750" indent="-285750">
              <a:buFont typeface="Arial" panose="020B0604020202020204" pitchFamily="34" charset="0"/>
              <a:buChar char="•"/>
            </a:pPr>
            <a:r>
              <a:rPr lang="en-US" dirty="0"/>
              <a:t>Scan the horizon for upcoming challenges</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47</a:t>
            </a:fld>
            <a:endParaRPr lang="en-US" noProof="0"/>
          </a:p>
        </p:txBody>
      </p:sp>
    </p:spTree>
    <p:extLst>
      <p:ext uri="{BB962C8B-B14F-4D97-AF65-F5344CB8AC3E}">
        <p14:creationId xmlns:p14="http://schemas.microsoft.com/office/powerpoint/2010/main" val="2499877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48</a:t>
            </a:fld>
            <a:endParaRPr lang="en-US" noProof="0"/>
          </a:p>
        </p:txBody>
      </p:sp>
    </p:spTree>
    <p:extLst>
      <p:ext uri="{BB962C8B-B14F-4D97-AF65-F5344CB8AC3E}">
        <p14:creationId xmlns:p14="http://schemas.microsoft.com/office/powerpoint/2010/main" val="15875195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49</a:t>
            </a:fld>
            <a:endParaRPr lang="en-US" noProof="0"/>
          </a:p>
        </p:txBody>
      </p:sp>
    </p:spTree>
    <p:extLst>
      <p:ext uri="{BB962C8B-B14F-4D97-AF65-F5344CB8AC3E}">
        <p14:creationId xmlns:p14="http://schemas.microsoft.com/office/powerpoint/2010/main" val="3928432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a:p>
        </p:txBody>
      </p:sp>
    </p:spTree>
    <p:extLst>
      <p:ext uri="{BB962C8B-B14F-4D97-AF65-F5344CB8AC3E}">
        <p14:creationId xmlns:p14="http://schemas.microsoft.com/office/powerpoint/2010/main" val="8534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89945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2017, </a:t>
            </a:r>
            <a:r>
              <a:rPr lang="en-US" dirty="0" err="1"/>
              <a:t>Geneca</a:t>
            </a:r>
            <a:r>
              <a:rPr lang="en-US" dirty="0"/>
              <a:t>, a software consulting firm, conducted a survey and published a report. </a:t>
            </a:r>
          </a:p>
          <a:p>
            <a:r>
              <a:rPr lang="en-US" dirty="0"/>
              <a:t>The title of the report was a little sensationalized on twitter and </a:t>
            </a:r>
            <a:r>
              <a:rPr lang="en-US" dirty="0" err="1"/>
              <a:t>linkedin</a:t>
            </a:r>
            <a:r>
              <a:rPr lang="en-US" dirty="0"/>
              <a:t>. Almost presented as click-bait, when it was released online. </a:t>
            </a:r>
          </a:p>
          <a:p>
            <a:r>
              <a:rPr lang="en-US" dirty="0"/>
              <a:t>Clearly we can’t dismiss this report – lots of truth in here… I would say most everyone here has probably worked on a project that ‘smelled funny’ – you just have a gut feeling you code will probably never reach production for on reason or another.</a:t>
            </a:r>
          </a:p>
          <a:p>
            <a:endParaRPr lang="en-US" dirty="0"/>
          </a:p>
          <a:p>
            <a:r>
              <a:rPr lang="en-US" dirty="0"/>
              <a:t>{read}</a:t>
            </a:r>
          </a:p>
          <a:p>
            <a:endParaRPr lang="en-US" dirty="0"/>
          </a:p>
          <a:p>
            <a:r>
              <a:rPr lang="en-US" dirty="0"/>
              <a:t>Ouch, that hurts.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1031349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969807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the folks over at the Standish Group did an extensive leadership survey and then analyzed, categorized and boiled down their findings into ten weighted ‘factors for success’. Each of these are supposed to represent a category in which leadership should direct resources to improve a software project’s probability of success.</a:t>
            </a:r>
          </a:p>
          <a:p>
            <a:endParaRPr lang="en-US" dirty="0"/>
          </a:p>
          <a:p>
            <a:r>
              <a:rPr lang="en-US" dirty="0"/>
              <a:t>These are the 2015 report results. You can purchase the newer reports online. The 2015 report is free. So if you want to dig into any of these categories in detail, you can do so online.</a:t>
            </a:r>
          </a:p>
          <a:p>
            <a:endParaRPr lang="en-US" dirty="0"/>
          </a:p>
          <a:p>
            <a:r>
              <a:rPr lang="en-US" dirty="0"/>
              <a:t>The Standish Report isn’t the end-all-be-all in this space. It fuels its fair share of ‘healthy discussions’ online.</a:t>
            </a:r>
          </a:p>
          <a:p>
            <a:endParaRPr lang="en-US" dirty="0"/>
          </a:p>
          <a:p>
            <a:r>
              <a:rPr lang="en-US" dirty="0"/>
              <a:t>For the purposes of this talk, I wanted to use these factors to weight and group a series of tips and tricks specifically for delivering Xamarin projects.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a:p>
        </p:txBody>
      </p:sp>
    </p:spTree>
    <p:extLst>
      <p:ext uri="{BB962C8B-B14F-4D97-AF65-F5344CB8AC3E}">
        <p14:creationId xmlns:p14="http://schemas.microsoft.com/office/powerpoint/2010/main" val="1476533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12754445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7257070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0388907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7/12/2019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7621678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7/12/2019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03822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a:prstGeom prst="rect">
            <a:avLst/>
          </a:prstGeom>
        </p:spPr>
        <p:txBody>
          <a:bodyPr>
            <a:normAutofit/>
          </a:bodyPr>
          <a:lstStyle>
            <a:lvl1pPr algn="ctr">
              <a:defRPr sz="5400"/>
            </a:lvl1p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7/12/2019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429305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7/12/2019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915241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7/12/2019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11678897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7/12/2019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7824225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0680913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C4FF75-4999-6A4C-87D7-5FCC59BDBB2A}" type="datetimeFigureOut">
              <a:rPr lang="en-US" smtClean="0"/>
              <a:t>7/12/2019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49621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br>
              <a:rPr lang="en-US" sz="1600" b="1" i="0" spc="-100" baseline="0" noProof="0" dirty="0">
                <a:solidFill>
                  <a:schemeClr val="accent1"/>
                </a:solidFill>
                <a:latin typeface="+mj-lt"/>
              </a:rPr>
            </a:br>
            <a:endParaRPr lang="en-US" sz="1200" b="0" i="0" spc="140" baseline="0" noProof="0" dirty="0">
              <a:solidFill>
                <a:schemeClr val="tx1">
                  <a:lumMod val="75000"/>
                  <a:lumOff val="25000"/>
                </a:schemeClr>
              </a:solidFill>
              <a:latin typeface="+mj-lt"/>
            </a:endParaRP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95CCC65-03E5-45FC-BD39-E9F5403FB660}"/>
              </a:ext>
            </a:extLst>
          </p:cNvPr>
          <p:cNvPicPr>
            <a:picLocks noChangeAspect="1"/>
          </p:cNvPicPr>
          <p:nvPr userDrawn="1"/>
        </p:nvPicPr>
        <p:blipFill>
          <a:blip r:embed="rId25"/>
          <a:stretch>
            <a:fillRect/>
          </a:stretch>
        </p:blipFill>
        <p:spPr>
          <a:xfrm>
            <a:off x="10043130" y="6429546"/>
            <a:ext cx="1673857" cy="305325"/>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6">
            <a:extLst>
              <a:ext uri="{FF2B5EF4-FFF2-40B4-BE49-F238E27FC236}">
                <a16:creationId xmlns:a16="http://schemas.microsoft.com/office/drawing/2014/main" id="{B26A19DD-4D76-924F-9786-4CCFE7601C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7241229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b="1"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2.xml"/><Relationship Id="rId16" Type="http://schemas.openxmlformats.org/officeDocument/2006/relationships/diagramColors" Target="../diagrams/colors3.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3.png"/><Relationship Id="rId7" Type="http://schemas.openxmlformats.org/officeDocument/2006/relationships/diagramQuickStyle" Target="../diagrams/quickStyle4.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9.png"/><Relationship Id="rId9" Type="http://schemas.microsoft.com/office/2007/relationships/diagramDrawing" Target="../diagrams/drawing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www.geneca.com/why-up-to-75-of-software-projects-will-fai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chron.com/neighborhood/article/Plane-crash-reported-in-west-Houston-near-Sugar-13242222.ph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5668F6DC-99AD-9D40-8C08-9AD1A66E948C}"/>
              </a:ext>
            </a:extLst>
          </p:cNvPr>
          <p:cNvPicPr>
            <a:picLocks noChangeAspect="1"/>
          </p:cNvPicPr>
          <p:nvPr/>
        </p:nvPicPr>
        <p:blipFill>
          <a:blip r:embed="rId3"/>
          <a:stretch>
            <a:fillRect/>
          </a:stretch>
        </p:blipFill>
        <p:spPr>
          <a:xfrm>
            <a:off x="3657599" y="997028"/>
            <a:ext cx="4876800" cy="3523488"/>
          </a:xfrm>
          <a:prstGeom prst="rect">
            <a:avLst/>
          </a:prstGeom>
        </p:spPr>
      </p:pic>
      <p:sp>
        <p:nvSpPr>
          <p:cNvPr id="3" name="Title 1">
            <a:extLst>
              <a:ext uri="{FF2B5EF4-FFF2-40B4-BE49-F238E27FC236}">
                <a16:creationId xmlns:a16="http://schemas.microsoft.com/office/drawing/2014/main" id="{77B23C19-6682-EE4B-8F9E-240690FD65C2}"/>
              </a:ext>
            </a:extLst>
          </p:cNvPr>
          <p:cNvSpPr txBox="1">
            <a:spLocks/>
          </p:cNvSpPr>
          <p:nvPr/>
        </p:nvSpPr>
        <p:spPr>
          <a:xfrm>
            <a:off x="3905761" y="5135949"/>
            <a:ext cx="4380477" cy="3714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prstClr val="black">
                    <a:lumMod val="85000"/>
                    <a:lumOff val="15000"/>
                  </a:prstClr>
                </a:solidFill>
                <a:effectLst/>
                <a:uLnTx/>
                <a:uFillTx/>
                <a:latin typeface="Open Sans" panose="020B0606030504020204" pitchFamily="34" charset="0"/>
                <a:ea typeface="Open Sans" panose="020B0606030504020204" pitchFamily="34" charset="0"/>
                <a:cs typeface="Open Sans" panose="020B0606030504020204" pitchFamily="34" charset="0"/>
              </a:rPr>
              <a:t>Houston, TX</a:t>
            </a:r>
          </a:p>
        </p:txBody>
      </p:sp>
      <p:sp>
        <p:nvSpPr>
          <p:cNvPr id="4" name="Title 1">
            <a:extLst>
              <a:ext uri="{FF2B5EF4-FFF2-40B4-BE49-F238E27FC236}">
                <a16:creationId xmlns:a16="http://schemas.microsoft.com/office/drawing/2014/main" id="{425262C8-8091-F34F-B8ED-EBC108AF90F1}"/>
              </a:ext>
            </a:extLst>
          </p:cNvPr>
          <p:cNvSpPr txBox="1">
            <a:spLocks/>
          </p:cNvSpPr>
          <p:nvPr/>
        </p:nvSpPr>
        <p:spPr>
          <a:xfrm>
            <a:off x="3905761" y="5430239"/>
            <a:ext cx="4380477" cy="3714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prstClr val="black">
                    <a:lumMod val="85000"/>
                    <a:lumOff val="15000"/>
                  </a:prstClr>
                </a:solidFill>
                <a:effectLst/>
                <a:uLnTx/>
                <a:uFillTx/>
                <a:latin typeface="Open Sans" panose="020B0606030504020204" pitchFamily="34" charset="0"/>
                <a:ea typeface="Open Sans" panose="020B0606030504020204" pitchFamily="34" charset="0"/>
                <a:cs typeface="Open Sans" panose="020B0606030504020204" pitchFamily="34" charset="0"/>
              </a:rPr>
              <a:t>2019</a:t>
            </a:r>
          </a:p>
        </p:txBody>
      </p:sp>
      <p:sp>
        <p:nvSpPr>
          <p:cNvPr id="6" name="Rectangle 5">
            <a:extLst>
              <a:ext uri="{FF2B5EF4-FFF2-40B4-BE49-F238E27FC236}">
                <a16:creationId xmlns:a16="http://schemas.microsoft.com/office/drawing/2014/main" id="{DB6D6D8D-FD1E-834C-9E4A-59E51F366DA8}"/>
              </a:ext>
            </a:extLst>
          </p:cNvPr>
          <p:cNvSpPr/>
          <p:nvPr/>
        </p:nvSpPr>
        <p:spPr>
          <a:xfrm>
            <a:off x="0" y="6198860"/>
            <a:ext cx="12192000" cy="65914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Title 1">
            <a:extLst>
              <a:ext uri="{FF2B5EF4-FFF2-40B4-BE49-F238E27FC236}">
                <a16:creationId xmlns:a16="http://schemas.microsoft.com/office/drawing/2014/main" id="{896B21F0-530B-1E4C-969E-EDB45970A488}"/>
              </a:ext>
            </a:extLst>
          </p:cNvPr>
          <p:cNvSpPr txBox="1">
            <a:spLocks/>
          </p:cNvSpPr>
          <p:nvPr/>
        </p:nvSpPr>
        <p:spPr>
          <a:xfrm>
            <a:off x="3905761" y="6365659"/>
            <a:ext cx="4380477" cy="3714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#XamDevSummit</a:t>
            </a:r>
          </a:p>
        </p:txBody>
      </p:sp>
    </p:spTree>
    <p:extLst>
      <p:ext uri="{BB962C8B-B14F-4D97-AF65-F5344CB8AC3E}">
        <p14:creationId xmlns:p14="http://schemas.microsoft.com/office/powerpoint/2010/main" val="3841879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l="5" r="5"/>
          <a:stretch/>
        </p:blipFill>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18857" y="1869795"/>
            <a:ext cx="7841143" cy="1124345"/>
          </a:xfrm>
        </p:spPr>
        <p:txBody>
          <a:bodyPr/>
          <a:lstStyle/>
          <a:p>
            <a:r>
              <a:rPr lang="en-US" dirty="0"/>
              <a:t>25 Ways to Make it Better</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pPr algn="r"/>
            <a:r>
              <a:rPr lang="en-US" dirty="0"/>
              <a:t>Let’s Do This.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10</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7" name="Footer Placeholder 5">
            <a:extLst>
              <a:ext uri="{FF2B5EF4-FFF2-40B4-BE49-F238E27FC236}">
                <a16:creationId xmlns:a16="http://schemas.microsoft.com/office/drawing/2014/main" id="{D35A9F19-4A11-419F-A133-4055C70307D6}"/>
              </a:ext>
            </a:extLst>
          </p:cNvPr>
          <p:cNvSpPr>
            <a:spLocks noGrp="1"/>
          </p:cNvSpPr>
          <p:nvPr>
            <p:ph type="ftr" sz="quarter" idx="13"/>
          </p:nvPr>
        </p:nvSpPr>
        <p:spPr>
          <a:xfrm>
            <a:off x="432000" y="6439820"/>
            <a:ext cx="5664000" cy="295062"/>
          </a:xfrm>
        </p:spPr>
        <p:txBody>
          <a:bodyPr/>
          <a:lstStyle/>
          <a:p>
            <a:r>
              <a:rPr lang="en-US" noProof="0" dirty="0"/>
              <a:t>25 Ways to MAKE IT BETTER</a:t>
            </a:r>
          </a:p>
        </p:txBody>
      </p:sp>
    </p:spTree>
    <p:extLst>
      <p:ext uri="{BB962C8B-B14F-4D97-AF65-F5344CB8AC3E}">
        <p14:creationId xmlns:p14="http://schemas.microsoft.com/office/powerpoint/2010/main" val="722098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0"/>
            <a:ext cx="9560762" cy="6409635"/>
          </a:xfrm>
          <a:solidFill>
            <a:schemeClr val="bg1">
              <a:lumMod val="95000"/>
              <a:alpha val="19000"/>
            </a:schemeClr>
          </a:solidFill>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883378" y="934898"/>
            <a:ext cx="7876582" cy="1124345"/>
          </a:xfrm>
        </p:spPr>
        <p:txBody>
          <a:bodyPr/>
          <a:lstStyle/>
          <a:p>
            <a:r>
              <a:rPr lang="en-US" dirty="0"/>
              <a:t>Communication Cadence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883376" y="2059243"/>
            <a:ext cx="7876583" cy="3472313"/>
          </a:xfrm>
        </p:spPr>
        <p:txBody>
          <a:bodyPr/>
          <a:lstStyle/>
          <a:p>
            <a:pPr algn="r"/>
            <a:endParaRPr lang="en-US" sz="2800" dirty="0"/>
          </a:p>
          <a:p>
            <a:pPr algn="r"/>
            <a:r>
              <a:rPr lang="en-US" sz="2800" dirty="0"/>
              <a:t>Executive Sponsorship 15%</a:t>
            </a:r>
          </a:p>
          <a:p>
            <a:pPr algn="r"/>
            <a:r>
              <a:rPr lang="en-US" sz="2800" dirty="0"/>
              <a:t>User Involvement 15%</a:t>
            </a:r>
          </a:p>
          <a:p>
            <a:pPr algn="r"/>
            <a:r>
              <a:rPr lang="en-US" sz="2800" dirty="0"/>
              <a:t>Clear Business Objectives 4%</a:t>
            </a:r>
          </a:p>
          <a:p>
            <a:pPr algn="r"/>
            <a:endParaRPr lang="en-US" sz="2800" dirty="0"/>
          </a:p>
          <a:p>
            <a:pPr algn="r"/>
            <a:r>
              <a:rPr lang="en-US" sz="2800" b="1" dirty="0"/>
              <a:t>~34% of the problem is here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11</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95177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B6D4-66CC-44B9-BDDE-9DB1E0DAB5D0}"/>
              </a:ext>
            </a:extLst>
          </p:cNvPr>
          <p:cNvSpPr>
            <a:spLocks noGrp="1"/>
          </p:cNvSpPr>
          <p:nvPr>
            <p:ph type="title"/>
          </p:nvPr>
        </p:nvSpPr>
        <p:spPr/>
        <p:txBody>
          <a:bodyPr/>
          <a:lstStyle/>
          <a:p>
            <a:r>
              <a:rPr lang="en-US" dirty="0"/>
              <a:t>Who is on the Team?</a:t>
            </a:r>
          </a:p>
        </p:txBody>
      </p:sp>
      <p:sp>
        <p:nvSpPr>
          <p:cNvPr id="3" name="Text Placeholder 2">
            <a:extLst>
              <a:ext uri="{FF2B5EF4-FFF2-40B4-BE49-F238E27FC236}">
                <a16:creationId xmlns:a16="http://schemas.microsoft.com/office/drawing/2014/main" id="{5ED7BC96-624E-4746-AA1C-59E515FAFF21}"/>
              </a:ext>
            </a:extLst>
          </p:cNvPr>
          <p:cNvSpPr>
            <a:spLocks noGrp="1"/>
          </p:cNvSpPr>
          <p:nvPr>
            <p:ph type="body" sz="quarter" idx="32"/>
          </p:nvPr>
        </p:nvSpPr>
        <p:spPr/>
        <p:txBody>
          <a:bodyPr/>
          <a:lstStyle/>
          <a:p>
            <a:r>
              <a:rPr lang="en-US" dirty="0"/>
              <a:t>Teams and projects come in lots of different sizes…</a:t>
            </a:r>
          </a:p>
        </p:txBody>
      </p:sp>
      <p:graphicFrame>
        <p:nvGraphicFramePr>
          <p:cNvPr id="9" name="Content Placeholder 8">
            <a:extLst>
              <a:ext uri="{FF2B5EF4-FFF2-40B4-BE49-F238E27FC236}">
                <a16:creationId xmlns:a16="http://schemas.microsoft.com/office/drawing/2014/main" id="{0BC1E39D-136F-42F9-845F-C053EB2D06AE}"/>
              </a:ext>
            </a:extLst>
          </p:cNvPr>
          <p:cNvGraphicFramePr>
            <a:graphicFrameLocks noGrp="1"/>
          </p:cNvGraphicFramePr>
          <p:nvPr>
            <p:ph idx="1"/>
            <p:extLst>
              <p:ext uri="{D42A27DB-BD31-4B8C-83A1-F6EECF244321}">
                <p14:modId xmlns:p14="http://schemas.microsoft.com/office/powerpoint/2010/main" val="2615692013"/>
              </p:ext>
            </p:extLst>
          </p:nvPr>
        </p:nvGraphicFramePr>
        <p:xfrm>
          <a:off x="4295777" y="1529962"/>
          <a:ext cx="3600450" cy="1899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04545ABC-0AB7-4E9B-BEA6-4BE3CD557167}"/>
              </a:ext>
            </a:extLst>
          </p:cNvPr>
          <p:cNvSpPr>
            <a:spLocks noGrp="1"/>
          </p:cNvSpPr>
          <p:nvPr>
            <p:ph type="ftr" sz="quarter" idx="14"/>
          </p:nvPr>
        </p:nvSpPr>
        <p:spPr/>
        <p:txBody>
          <a:bodyPr/>
          <a:lstStyle/>
          <a:p>
            <a:r>
              <a:rPr lang="en-US" noProof="0" dirty="0"/>
              <a:t>Communication Cadence</a:t>
            </a:r>
          </a:p>
        </p:txBody>
      </p:sp>
      <p:sp>
        <p:nvSpPr>
          <p:cNvPr id="8" name="Slide Number Placeholder 7">
            <a:extLst>
              <a:ext uri="{FF2B5EF4-FFF2-40B4-BE49-F238E27FC236}">
                <a16:creationId xmlns:a16="http://schemas.microsoft.com/office/drawing/2014/main" id="{48FF13BA-26D3-4C6A-9467-708DE9615B34}"/>
              </a:ext>
            </a:extLst>
          </p:cNvPr>
          <p:cNvSpPr>
            <a:spLocks noGrp="1"/>
          </p:cNvSpPr>
          <p:nvPr>
            <p:ph type="sldNum" sz="quarter" idx="15"/>
          </p:nvPr>
        </p:nvSpPr>
        <p:spPr/>
        <p:txBody>
          <a:bodyPr/>
          <a:lstStyle/>
          <a:p>
            <a:fld id="{19B51A1E-902D-48AF-9020-955120F399B6}" type="slidenum">
              <a:rPr lang="en-US" noProof="0" smtClean="0"/>
              <a:pPr/>
              <a:t>12</a:t>
            </a:fld>
            <a:endParaRPr lang="en-US" noProof="0" dirty="0"/>
          </a:p>
        </p:txBody>
      </p:sp>
      <p:graphicFrame>
        <p:nvGraphicFramePr>
          <p:cNvPr id="11" name="Content Placeholder 8">
            <a:extLst>
              <a:ext uri="{FF2B5EF4-FFF2-40B4-BE49-F238E27FC236}">
                <a16:creationId xmlns:a16="http://schemas.microsoft.com/office/drawing/2014/main" id="{922903B3-2542-42E8-AA86-51E9A61A91AF}"/>
              </a:ext>
            </a:extLst>
          </p:cNvPr>
          <p:cNvGraphicFramePr>
            <a:graphicFrameLocks/>
          </p:cNvGraphicFramePr>
          <p:nvPr>
            <p:extLst>
              <p:ext uri="{D42A27DB-BD31-4B8C-83A1-F6EECF244321}">
                <p14:modId xmlns:p14="http://schemas.microsoft.com/office/powerpoint/2010/main" val="597094136"/>
              </p:ext>
            </p:extLst>
          </p:nvPr>
        </p:nvGraphicFramePr>
        <p:xfrm>
          <a:off x="8170863" y="1511300"/>
          <a:ext cx="3600450" cy="46799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2" name="Content Placeholder 8">
            <a:extLst>
              <a:ext uri="{FF2B5EF4-FFF2-40B4-BE49-F238E27FC236}">
                <a16:creationId xmlns:a16="http://schemas.microsoft.com/office/drawing/2014/main" id="{05177473-2E9B-4F18-8239-3B2C85C47F1F}"/>
              </a:ext>
            </a:extLst>
          </p:cNvPr>
          <p:cNvGraphicFramePr>
            <a:graphicFrameLocks/>
          </p:cNvGraphicFramePr>
          <p:nvPr>
            <p:extLst>
              <p:ext uri="{D42A27DB-BD31-4B8C-83A1-F6EECF244321}">
                <p14:modId xmlns:p14="http://schemas.microsoft.com/office/powerpoint/2010/main" val="1135902040"/>
              </p:ext>
            </p:extLst>
          </p:nvPr>
        </p:nvGraphicFramePr>
        <p:xfrm>
          <a:off x="420687" y="1511302"/>
          <a:ext cx="3600450" cy="12972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299509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1" y="0"/>
            <a:ext cx="9505499"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#1. Weekly Progress Videos and Screen Caps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3338285"/>
          </a:xfrm>
        </p:spPr>
        <p:txBody>
          <a:bodyPr/>
          <a:lstStyle/>
          <a:p>
            <a:pPr marL="342900" indent="-342900">
              <a:buFont typeface="Arial" panose="020B0604020202020204" pitchFamily="34" charset="0"/>
              <a:buChar char="•"/>
            </a:pPr>
            <a:r>
              <a:rPr lang="en-US" sz="2400" dirty="0"/>
              <a:t>Make progress videos as you are writing/testing your code. Record and store them as you go. </a:t>
            </a:r>
          </a:p>
          <a:p>
            <a:pPr marL="342900" indent="-342900">
              <a:buFont typeface="Arial" panose="020B0604020202020204" pitchFamily="34" charset="0"/>
              <a:buChar char="•"/>
            </a:pPr>
            <a:r>
              <a:rPr lang="en-US" sz="2400" dirty="0"/>
              <a:t>Use </a:t>
            </a:r>
            <a:r>
              <a:rPr lang="en-US" sz="2400" dirty="0" err="1"/>
              <a:t>Vysor</a:t>
            </a:r>
            <a:r>
              <a:rPr lang="en-US" sz="2400" dirty="0"/>
              <a:t> (Google Chrome Extension) for Android &amp; Reflector 3 for iOS</a:t>
            </a:r>
          </a:p>
          <a:p>
            <a:pPr marL="285750" indent="-285750">
              <a:buFont typeface="Arial" panose="020B0604020202020204" pitchFamily="34" charset="0"/>
              <a:buChar char="•"/>
            </a:pPr>
            <a:r>
              <a:rPr lang="en-US" sz="2400" dirty="0"/>
              <a:t>Use Slack, Teams, Discord or something similar to post your weekly progress videos – make a channel for this specific purpose!</a:t>
            </a:r>
          </a:p>
          <a:p>
            <a:pPr marL="285750" indent="-285750">
              <a:buFont typeface="Arial" panose="020B0604020202020204" pitchFamily="34" charset="0"/>
              <a:buChar char="•"/>
            </a:pPr>
            <a:r>
              <a:rPr lang="en-US" sz="2400" dirty="0"/>
              <a:t>This builds a project diary and avoids lost emails</a:t>
            </a:r>
          </a:p>
          <a:p>
            <a:pPr marL="285750" indent="-285750">
              <a:buFont typeface="Arial" panose="020B0604020202020204" pitchFamily="34" charset="0"/>
              <a:buChar char="•"/>
            </a:pPr>
            <a:r>
              <a:rPr lang="en-US" sz="2400" dirty="0"/>
              <a:t>Stakeholders, BAs, QA, etc. can view, review and share the videos on their own schedule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13</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255098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0"/>
            <a:ext cx="9505499"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#2. Do Not Write Any Code Without a Mockup</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8400143" cy="4114494"/>
          </a:xfrm>
        </p:spPr>
        <p:txBody>
          <a:bodyPr/>
          <a:lstStyle/>
          <a:p>
            <a:pPr marL="342900" indent="-342900">
              <a:buFont typeface="Arial" panose="020B0604020202020204" pitchFamily="34" charset="0"/>
              <a:buChar char="•"/>
            </a:pPr>
            <a:r>
              <a:rPr lang="en-US" sz="2400" dirty="0"/>
              <a:t>Low-fidelity mockups speak a thousand words</a:t>
            </a:r>
          </a:p>
          <a:p>
            <a:pPr marL="342900" indent="-342900">
              <a:buFont typeface="Arial" panose="020B0604020202020204" pitchFamily="34" charset="0"/>
              <a:buChar char="•"/>
            </a:pPr>
            <a:r>
              <a:rPr lang="en-US" sz="2400" dirty="0"/>
              <a:t>Helps to ignite a conversation, where one is required</a:t>
            </a:r>
          </a:p>
          <a:p>
            <a:pPr marL="342900" indent="-342900">
              <a:buFont typeface="Arial" panose="020B0604020202020204" pitchFamily="34" charset="0"/>
              <a:buChar char="•"/>
            </a:pPr>
            <a:r>
              <a:rPr lang="en-US" sz="2400" dirty="0"/>
              <a:t>Rarely attracts “you’re wasting time” pushback</a:t>
            </a:r>
          </a:p>
          <a:p>
            <a:pPr marL="342900" indent="-342900">
              <a:buFont typeface="Arial" panose="020B0604020202020204" pitchFamily="34" charset="0"/>
              <a:buChar char="•"/>
            </a:pPr>
            <a:r>
              <a:rPr lang="en-US" sz="2400" dirty="0"/>
              <a:t>Low Fidelity Mock-ups helps team members understand that the mockup is NOT A SCREEN CAPTURE.</a:t>
            </a:r>
          </a:p>
          <a:p>
            <a:pPr marL="342900" indent="-342900">
              <a:buFont typeface="Arial" panose="020B0604020202020204" pitchFamily="34" charset="0"/>
              <a:buChar char="•"/>
            </a:pPr>
            <a:r>
              <a:rPr lang="en-US" sz="2400" dirty="0"/>
              <a:t>The hand drawn-</a:t>
            </a:r>
            <a:r>
              <a:rPr lang="en-US" sz="2400" dirty="0" err="1"/>
              <a:t>ish</a:t>
            </a:r>
            <a:r>
              <a:rPr lang="en-US" sz="2400" dirty="0"/>
              <a:t> look help team members understand that the design is flexible, not set in stone.</a:t>
            </a:r>
          </a:p>
          <a:p>
            <a:pPr marL="342900" indent="-342900">
              <a:buFont typeface="Arial" panose="020B0604020202020204" pitchFamily="34" charset="0"/>
              <a:buChar char="•"/>
            </a:pPr>
            <a:r>
              <a:rPr lang="en-US" sz="2400" dirty="0"/>
              <a:t>Example: Balsamiq or just a whiteboard drawing!</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14</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8" name="Footer Placeholder 6">
            <a:extLst>
              <a:ext uri="{FF2B5EF4-FFF2-40B4-BE49-F238E27FC236}">
                <a16:creationId xmlns:a16="http://schemas.microsoft.com/office/drawing/2014/main" id="{A000CC6A-C503-403F-A843-2A24F595625E}"/>
              </a:ext>
            </a:extLst>
          </p:cNvPr>
          <p:cNvSpPr txBox="1">
            <a:spLocks/>
          </p:cNvSpPr>
          <p:nvPr/>
        </p:nvSpPr>
        <p:spPr>
          <a:xfrm>
            <a:off x="432000" y="6439820"/>
            <a:ext cx="5664000" cy="295062"/>
          </a:xfrm>
          <a:prstGeom prst="rect">
            <a:avLst/>
          </a:prstGeom>
          <a:solidFill>
            <a:schemeClr val="bg1">
              <a:lumMod val="95000"/>
            </a:schemeClr>
          </a:solidFill>
        </p:spPr>
        <p:txBody>
          <a:bodyPr vert="horz" lIns="0" tIns="1584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200" i="1"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026" name="Picture 2" descr="https://raw.githubusercontent.com/MSCTek/QuikRide/master/assets/Mockups/AboutUs.png">
            <a:extLst>
              <a:ext uri="{FF2B5EF4-FFF2-40B4-BE49-F238E27FC236}">
                <a16:creationId xmlns:a16="http://schemas.microsoft.com/office/drawing/2014/main" id="{177B5921-E0EF-436D-A9B6-CFB80C71DE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1076" y="1770997"/>
            <a:ext cx="2918883" cy="4963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67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1" y="0"/>
            <a:ext cx="9505499"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877078" y="972222"/>
            <a:ext cx="10882882" cy="921894"/>
          </a:xfrm>
        </p:spPr>
        <p:txBody>
          <a:bodyPr/>
          <a:lstStyle/>
          <a:p>
            <a:r>
              <a:rPr lang="en-US" sz="4800" dirty="0"/>
              <a:t>#3. Make and Use a MUST KNOW List</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877078" y="1894115"/>
            <a:ext cx="10882882" cy="4328885"/>
          </a:xfrm>
        </p:spPr>
        <p:txBody>
          <a:bodyPr numCol="2"/>
          <a:lstStyle/>
          <a:p>
            <a:pPr marL="285750" indent="-285750">
              <a:buFont typeface="Arial" panose="020B0604020202020204" pitchFamily="34" charset="0"/>
              <a:buChar char="•"/>
            </a:pPr>
            <a:r>
              <a:rPr lang="en-US" sz="2400" dirty="0"/>
              <a:t>Android, iOS and UWP?</a:t>
            </a:r>
          </a:p>
          <a:p>
            <a:pPr marL="285750" indent="-285750">
              <a:buFont typeface="Arial" panose="020B0604020202020204" pitchFamily="34" charset="0"/>
              <a:buChar char="•"/>
            </a:pPr>
            <a:r>
              <a:rPr lang="en-US" sz="2400" dirty="0"/>
              <a:t>Persistent Storage – online/offline mode</a:t>
            </a:r>
          </a:p>
          <a:p>
            <a:pPr marL="285750" indent="-285750">
              <a:buFont typeface="Arial" panose="020B0604020202020204" pitchFamily="34" charset="0"/>
              <a:buChar char="•"/>
            </a:pPr>
            <a:r>
              <a:rPr lang="en-US" sz="2400" dirty="0"/>
              <a:t>Globalization &amp; Localization</a:t>
            </a:r>
          </a:p>
          <a:p>
            <a:pPr marL="285750" indent="-285750">
              <a:buFont typeface="Arial" panose="020B0604020202020204" pitchFamily="34" charset="0"/>
              <a:buChar char="•"/>
            </a:pPr>
            <a:r>
              <a:rPr lang="en-US" sz="2400" dirty="0"/>
              <a:t>Authentication &amp; Authorization</a:t>
            </a:r>
          </a:p>
          <a:p>
            <a:pPr marL="285750" indent="-285750">
              <a:buFont typeface="Arial" panose="020B0604020202020204" pitchFamily="34" charset="0"/>
              <a:buChar char="•"/>
            </a:pPr>
            <a:r>
              <a:rPr lang="en-US" sz="2400" dirty="0"/>
              <a:t>Should any device permissions block the user from using the app?  Location, camera, push, etc. </a:t>
            </a:r>
          </a:p>
          <a:p>
            <a:pPr marL="285750" indent="-285750">
              <a:buFont typeface="Arial" panose="020B0604020202020204" pitchFamily="34" charset="0"/>
              <a:buChar char="•"/>
            </a:pPr>
            <a:r>
              <a:rPr lang="en-US" sz="2400" dirty="0"/>
              <a:t>Analytics and Crash Reporting</a:t>
            </a:r>
          </a:p>
          <a:p>
            <a:pPr marL="285750" indent="-285750">
              <a:buFont typeface="Arial" panose="020B0604020202020204" pitchFamily="34" charset="0"/>
              <a:buChar char="•"/>
            </a:pPr>
            <a:r>
              <a:rPr lang="en-US" sz="2400" dirty="0"/>
              <a:t>API Versioning &amp; API Authentication</a:t>
            </a:r>
          </a:p>
          <a:p>
            <a:pPr marL="285750" indent="-285750">
              <a:buFont typeface="Arial" panose="020B0604020202020204" pitchFamily="34" charset="0"/>
              <a:buChar char="•"/>
            </a:pPr>
            <a:r>
              <a:rPr lang="en-US" sz="2400" dirty="0"/>
              <a:t>Distribution – iTunes/Google Play or Enterprise</a:t>
            </a:r>
          </a:p>
          <a:p>
            <a:pPr marL="285750" indent="-285750">
              <a:buFont typeface="Arial" panose="020B0604020202020204" pitchFamily="34" charset="0"/>
              <a:buChar char="•"/>
            </a:pPr>
            <a:r>
              <a:rPr lang="en-US" sz="2400" dirty="0"/>
              <a:t>Any accessibility concerns?</a:t>
            </a:r>
          </a:p>
          <a:p>
            <a:pPr marL="285750" indent="-285750">
              <a:buFont typeface="Arial" panose="020B0604020202020204" pitchFamily="34" charset="0"/>
              <a:buChar char="•"/>
            </a:pPr>
            <a:r>
              <a:rPr lang="en-US" sz="2400" dirty="0"/>
              <a:t>Any company specific best practices?</a:t>
            </a:r>
          </a:p>
          <a:p>
            <a:pPr marL="285750" indent="-285750">
              <a:buFont typeface="Arial" panose="020B0604020202020204" pitchFamily="34" charset="0"/>
              <a:buChar char="•"/>
            </a:pPr>
            <a:r>
              <a:rPr lang="en-US" sz="2400" dirty="0"/>
              <a:t>Any </a:t>
            </a:r>
            <a:r>
              <a:rPr lang="en-US" sz="2400"/>
              <a:t>specific color, branding </a:t>
            </a:r>
            <a:r>
              <a:rPr lang="en-US" sz="2400" dirty="0"/>
              <a:t>or other UI considerations?</a:t>
            </a:r>
          </a:p>
          <a:p>
            <a:pPr marL="285750" indent="-285750">
              <a:buFont typeface="Arial" panose="020B0604020202020204" pitchFamily="34" charset="0"/>
              <a:buChar char="•"/>
            </a:pPr>
            <a:r>
              <a:rPr lang="en-US" sz="2400" dirty="0"/>
              <a:t>Any unique requirements? HIPAA? Other security concerns?</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15</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819521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0"/>
            <a:ext cx="9493956" cy="6363614"/>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280160" y="972222"/>
            <a:ext cx="10479800" cy="921894"/>
          </a:xfrm>
        </p:spPr>
        <p:txBody>
          <a:bodyPr/>
          <a:lstStyle/>
          <a:p>
            <a:r>
              <a:rPr lang="en-US" sz="4800" dirty="0"/>
              <a:t>#4. Early UAT for  Stakeholders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1280160" y="1894115"/>
            <a:ext cx="10479800" cy="4282750"/>
          </a:xfrm>
        </p:spPr>
        <p:txBody>
          <a:bodyPr/>
          <a:lstStyle/>
          <a:p>
            <a:pPr marL="285750" indent="-285750">
              <a:buFont typeface="Arial" panose="020B0604020202020204" pitchFamily="34" charset="0"/>
              <a:buChar char="•"/>
            </a:pPr>
            <a:r>
              <a:rPr lang="en-US" sz="2400" dirty="0"/>
              <a:t>Give Stakeholders an opportunity for Early User Acceptance Testing</a:t>
            </a:r>
          </a:p>
          <a:p>
            <a:pPr marL="285750" indent="-285750">
              <a:buFont typeface="Arial" panose="020B0604020202020204" pitchFamily="34" charset="0"/>
              <a:buChar char="•"/>
            </a:pPr>
            <a:r>
              <a:rPr lang="en-US" sz="2400" dirty="0"/>
              <a:t>Use a QA device with </a:t>
            </a:r>
            <a:r>
              <a:rPr lang="en-US" sz="2400" u="sng" dirty="0"/>
              <a:t>sample data only</a:t>
            </a:r>
            <a:r>
              <a:rPr lang="en-US" sz="2400" dirty="0"/>
              <a:t>. No exposure to APIs. Keep it as low risk as possible. </a:t>
            </a:r>
          </a:p>
          <a:p>
            <a:pPr marL="285750" indent="-285750">
              <a:buFont typeface="Arial" panose="020B0604020202020204" pitchFamily="34" charset="0"/>
              <a:buChar char="•"/>
            </a:pPr>
            <a:r>
              <a:rPr lang="en-US" sz="2400" dirty="0"/>
              <a:t>It gets them involved. They get to know the project. They feel more like they are in the ‘inside’. They are more apt to share with other executives in-between meetings.  They give better feedback. Word travels about your project. Interest and excitement build around your project.</a:t>
            </a:r>
          </a:p>
          <a:p>
            <a:pPr marL="285750" indent="-285750">
              <a:buFont typeface="Arial" panose="020B0604020202020204" pitchFamily="34" charset="0"/>
              <a:buChar char="•"/>
            </a:pPr>
            <a:r>
              <a:rPr lang="en-US" sz="2400" dirty="0"/>
              <a:t>Most importantly – this provides a solid starting point for conversations between stakeholders and the development team.</a:t>
            </a:r>
          </a:p>
          <a:p>
            <a:pPr marL="285750" indent="-285750">
              <a:buFont typeface="Arial" panose="020B0604020202020204" pitchFamily="34" charset="0"/>
              <a:buChar char="•"/>
            </a:pPr>
            <a:r>
              <a:rPr lang="en-US" sz="2400" dirty="0"/>
              <a:t>This practice dramatically reduces surprises.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16</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2302152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5"/>
          <a:stretch>
            <a:fillRect/>
          </a:stretch>
        </p:blipFill>
        <p:spPr>
          <a:xfrm>
            <a:off x="0" y="0"/>
            <a:ext cx="9493956" cy="6363614"/>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280160" y="972222"/>
            <a:ext cx="10479800" cy="921894"/>
          </a:xfrm>
        </p:spPr>
        <p:txBody>
          <a:bodyPr/>
          <a:lstStyle/>
          <a:p>
            <a:r>
              <a:rPr lang="en-US" sz="4800" dirty="0"/>
              <a:t>#4. Early UAT for  Stakeholders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1280160" y="1894115"/>
            <a:ext cx="10479800" cy="4282750"/>
          </a:xfrm>
        </p:spPr>
        <p:txBody>
          <a:bodyPr/>
          <a:lstStyle/>
          <a:p>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17</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7" name="giphy">
            <a:hlinkClick r:id="" action="ppaction://media"/>
            <a:extLst>
              <a:ext uri="{FF2B5EF4-FFF2-40B4-BE49-F238E27FC236}">
                <a16:creationId xmlns:a16="http://schemas.microsoft.com/office/drawing/2014/main" id="{3BC93ABE-1BA8-4FEB-9979-BBDEAE4E28F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98044" y="1846506"/>
            <a:ext cx="7613774" cy="4282749"/>
          </a:xfrm>
          <a:prstGeom prst="rect">
            <a:avLst/>
          </a:prstGeom>
        </p:spPr>
      </p:pic>
    </p:spTree>
    <p:extLst>
      <p:ext uri="{BB962C8B-B14F-4D97-AF65-F5344CB8AC3E}">
        <p14:creationId xmlns:p14="http://schemas.microsoft.com/office/powerpoint/2010/main" val="18503216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1" y="-1"/>
            <a:ext cx="9505499"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#4A. Invest in Sample Data</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5288643" cy="4176485"/>
          </a:xfrm>
        </p:spPr>
        <p:txBody>
          <a:bodyPr/>
          <a:lstStyle/>
          <a:p>
            <a:pPr marL="285750" indent="-285750">
              <a:buFont typeface="Arial" panose="020B0604020202020204" pitchFamily="34" charset="0"/>
              <a:buChar char="•"/>
            </a:pPr>
            <a:r>
              <a:rPr lang="en-US" sz="2400" dirty="0"/>
              <a:t>Take the time to create at least one set of static classes with sample data</a:t>
            </a:r>
          </a:p>
          <a:p>
            <a:pPr marL="285750" indent="-285750">
              <a:buFont typeface="Arial" panose="020B0604020202020204" pitchFamily="34" charset="0"/>
              <a:buChar char="•"/>
            </a:pPr>
            <a:r>
              <a:rPr lang="en-US" sz="2400" dirty="0"/>
              <a:t>Use these for unit tests, and for building out the UI for early UAT</a:t>
            </a:r>
          </a:p>
          <a:p>
            <a:pPr marL="285750" indent="-285750">
              <a:buFont typeface="Arial" panose="020B0604020202020204" pitchFamily="34" charset="0"/>
              <a:buChar char="•"/>
            </a:pPr>
            <a:r>
              <a:rPr lang="en-US" sz="2400" dirty="0"/>
              <a:t>Use fictional character names, dead presidents, cartoon characters, movie stars – this drives home the point that the back end is NOT wired up and NOT complete.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18</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4" name="Picture 3">
            <a:extLst>
              <a:ext uri="{FF2B5EF4-FFF2-40B4-BE49-F238E27FC236}">
                <a16:creationId xmlns:a16="http://schemas.microsoft.com/office/drawing/2014/main" id="{1EFBD5B2-61A0-4719-A847-BADFA99C07EE}"/>
              </a:ext>
            </a:extLst>
          </p:cNvPr>
          <p:cNvPicPr>
            <a:picLocks noChangeAspect="1"/>
          </p:cNvPicPr>
          <p:nvPr/>
        </p:nvPicPr>
        <p:blipFill rotWithShape="1">
          <a:blip r:embed="rId4"/>
          <a:srcRect b="16416"/>
          <a:stretch/>
        </p:blipFill>
        <p:spPr>
          <a:xfrm>
            <a:off x="6007100" y="1902123"/>
            <a:ext cx="5752860" cy="4371677"/>
          </a:xfrm>
          <a:prstGeom prst="rect">
            <a:avLst/>
          </a:prstGeom>
        </p:spPr>
      </p:pic>
    </p:spTree>
    <p:extLst>
      <p:ext uri="{BB962C8B-B14F-4D97-AF65-F5344CB8AC3E}">
        <p14:creationId xmlns:p14="http://schemas.microsoft.com/office/powerpoint/2010/main" val="697310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0"/>
            <a:ext cx="9505244" cy="637118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#4B. DI  Your Data Loading and Data Store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4328885"/>
          </a:xfrm>
        </p:spPr>
        <p:txBody>
          <a:bodyPr numCol="2"/>
          <a:lstStyle/>
          <a:p>
            <a:r>
              <a:rPr lang="en-US" sz="2400" dirty="0"/>
              <a:t>Vanilla Data Store </a:t>
            </a:r>
          </a:p>
        </p:txBody>
      </p:sp>
      <p:pic>
        <p:nvPicPr>
          <p:cNvPr id="7" name="Picture 6">
            <a:extLst>
              <a:ext uri="{FF2B5EF4-FFF2-40B4-BE49-F238E27FC236}">
                <a16:creationId xmlns:a16="http://schemas.microsoft.com/office/drawing/2014/main" id="{85DFA410-A42D-49F6-BEA1-533E8D2376A6}"/>
              </a:ext>
            </a:extLst>
          </p:cNvPr>
          <p:cNvPicPr>
            <a:picLocks noChangeAspect="1"/>
          </p:cNvPicPr>
          <p:nvPr/>
        </p:nvPicPr>
        <p:blipFill rotWithShape="1">
          <a:blip r:embed="rId4"/>
          <a:srcRect b="3402"/>
          <a:stretch/>
        </p:blipFill>
        <p:spPr>
          <a:xfrm>
            <a:off x="1046202" y="2655682"/>
            <a:ext cx="3913180" cy="1624770"/>
          </a:xfrm>
          <a:prstGeom prst="rect">
            <a:avLst/>
          </a:prstGeom>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19</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10" name="Picture 9">
            <a:extLst>
              <a:ext uri="{FF2B5EF4-FFF2-40B4-BE49-F238E27FC236}">
                <a16:creationId xmlns:a16="http://schemas.microsoft.com/office/drawing/2014/main" id="{E716A975-36DC-4615-8E21-7FDFF1BBBC79}"/>
              </a:ext>
            </a:extLst>
          </p:cNvPr>
          <p:cNvPicPr>
            <a:picLocks noChangeAspect="1"/>
          </p:cNvPicPr>
          <p:nvPr/>
        </p:nvPicPr>
        <p:blipFill>
          <a:blip r:embed="rId5"/>
          <a:stretch>
            <a:fillRect/>
          </a:stretch>
        </p:blipFill>
        <p:spPr>
          <a:xfrm>
            <a:off x="5163457" y="2065757"/>
            <a:ext cx="6037943" cy="3986802"/>
          </a:xfrm>
          <a:prstGeom prst="rect">
            <a:avLst/>
          </a:prstGeom>
        </p:spPr>
      </p:pic>
    </p:spTree>
    <p:extLst>
      <p:ext uri="{BB962C8B-B14F-4D97-AF65-F5344CB8AC3E}">
        <p14:creationId xmlns:p14="http://schemas.microsoft.com/office/powerpoint/2010/main" val="3483257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6CF166-322D-1C4D-B55E-10517726FBC6}"/>
              </a:ext>
            </a:extLst>
          </p:cNvPr>
          <p:cNvSpPr/>
          <p:nvPr/>
        </p:nvSpPr>
        <p:spPr>
          <a:xfrm>
            <a:off x="0" y="18688"/>
            <a:ext cx="6096000"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2D910DA2-6B02-A640-AD1C-5F1A9B2FC8C9}"/>
              </a:ext>
            </a:extLst>
          </p:cNvPr>
          <p:cNvSpPr>
            <a:spLocks noGrp="1"/>
          </p:cNvSpPr>
          <p:nvPr>
            <p:ph type="title"/>
          </p:nvPr>
        </p:nvSpPr>
        <p:spPr>
          <a:xfrm>
            <a:off x="180753" y="1068444"/>
            <a:ext cx="4662179" cy="3034857"/>
          </a:xfrm>
        </p:spPr>
        <p:txBody>
          <a:bodyPr vert="horz" lIns="91440" tIns="45720" rIns="91440" bIns="45720" rtlCol="0" anchor="b">
            <a:normAutofit fontScale="90000"/>
          </a:bodyPr>
          <a:lstStyle/>
          <a:p>
            <a:pPr algn="r"/>
            <a:r>
              <a:rPr lang="en-US" sz="5400" dirty="0"/>
              <a:t>Deliver  Your Xamarin App On-Time and On-Budget</a:t>
            </a:r>
            <a:endParaRPr lang="en-US" sz="5400" b="1" kern="12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ounded Rectangle 8">
            <a:extLst>
              <a:ext uri="{FF2B5EF4-FFF2-40B4-BE49-F238E27FC236}">
                <a16:creationId xmlns:a16="http://schemas.microsoft.com/office/drawing/2014/main" id="{A363A06D-9B9D-D641-903D-4D95427F5BEC}"/>
              </a:ext>
            </a:extLst>
          </p:cNvPr>
          <p:cNvSpPr/>
          <p:nvPr/>
        </p:nvSpPr>
        <p:spPr>
          <a:xfrm>
            <a:off x="2738604" y="4103301"/>
            <a:ext cx="198370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8" name="Title 1">
            <a:extLst>
              <a:ext uri="{FF2B5EF4-FFF2-40B4-BE49-F238E27FC236}">
                <a16:creationId xmlns:a16="http://schemas.microsoft.com/office/drawing/2014/main" id="{76BD8F28-2B02-3C47-9B79-F7CBC102D308}"/>
              </a:ext>
            </a:extLst>
          </p:cNvPr>
          <p:cNvSpPr txBox="1">
            <a:spLocks/>
          </p:cNvSpPr>
          <p:nvPr/>
        </p:nvSpPr>
        <p:spPr>
          <a:xfrm>
            <a:off x="1446028" y="4343272"/>
            <a:ext cx="3396904" cy="18646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DD122BE2-43D2-1941-A859-6B26CAE1BD14}"/>
              </a:ext>
            </a:extLst>
          </p:cNvPr>
          <p:cNvSpPr/>
          <p:nvPr/>
        </p:nvSpPr>
        <p:spPr>
          <a:xfrm>
            <a:off x="5399314" y="2709929"/>
            <a:ext cx="1393372" cy="1393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AFC36A2C-D013-424E-89E5-2E9B16C7E1DD}"/>
              </a:ext>
            </a:extLst>
          </p:cNvPr>
          <p:cNvSpPr txBox="1"/>
          <p:nvPr/>
        </p:nvSpPr>
        <p:spPr>
          <a:xfrm>
            <a:off x="7022969" y="2801357"/>
            <a:ext cx="5169031" cy="646331"/>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DFE3E5">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Robin Schroeder</a:t>
            </a:r>
          </a:p>
        </p:txBody>
      </p:sp>
      <p:sp>
        <p:nvSpPr>
          <p:cNvPr id="24" name="TextBox 23">
            <a:extLst>
              <a:ext uri="{FF2B5EF4-FFF2-40B4-BE49-F238E27FC236}">
                <a16:creationId xmlns:a16="http://schemas.microsoft.com/office/drawing/2014/main" id="{FA05390D-94E7-A640-BDBF-71A86D3721AB}"/>
              </a:ext>
            </a:extLst>
          </p:cNvPr>
          <p:cNvSpPr txBox="1"/>
          <p:nvPr/>
        </p:nvSpPr>
        <p:spPr>
          <a:xfrm>
            <a:off x="7425764" y="3514880"/>
            <a:ext cx="4245901"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50ACF2"/>
                </a:solidFill>
                <a:effectLst/>
                <a:uLnTx/>
                <a:uFillTx/>
                <a:latin typeface="Open Sans" panose="020B0606030504020204" pitchFamily="34" charset="0"/>
                <a:ea typeface="Open Sans" panose="020B0606030504020204" pitchFamily="34" charset="0"/>
                <a:cs typeface="Open Sans" panose="020B0606030504020204" pitchFamily="34" charset="0"/>
              </a:rPr>
              <a:t>RTSchroeder</a:t>
            </a:r>
            <a:endParaRPr kumimoji="0" lang="en-US" sz="2000" b="1" i="0" u="none" strike="noStrike" kern="1200" cap="none" spc="0" normalizeH="0" baseline="0" noProof="0" dirty="0">
              <a:ln>
                <a:noFill/>
              </a:ln>
              <a:solidFill>
                <a:srgbClr val="50ACF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73CAC7E6-070A-4115-9364-BABD8A4C3634}"/>
              </a:ext>
            </a:extLst>
          </p:cNvPr>
          <p:cNvSpPr/>
          <p:nvPr/>
        </p:nvSpPr>
        <p:spPr>
          <a:xfrm>
            <a:off x="5393026" y="2709929"/>
            <a:ext cx="1576186" cy="139337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55A9386-A87B-C648-AD02-34F206E4D86F}"/>
              </a:ext>
            </a:extLst>
          </p:cNvPr>
          <p:cNvPicPr>
            <a:picLocks noChangeAspect="1"/>
          </p:cNvPicPr>
          <p:nvPr/>
        </p:nvPicPr>
        <p:blipFill>
          <a:blip r:embed="rId3"/>
          <a:stretch>
            <a:fillRect/>
          </a:stretch>
        </p:blipFill>
        <p:spPr>
          <a:xfrm>
            <a:off x="7091112" y="3547609"/>
            <a:ext cx="334652" cy="334652"/>
          </a:xfrm>
          <a:prstGeom prst="rect">
            <a:avLst/>
          </a:prstGeom>
        </p:spPr>
      </p:pic>
      <p:pic>
        <p:nvPicPr>
          <p:cNvPr id="16" name="Picture 15">
            <a:extLst>
              <a:ext uri="{FF2B5EF4-FFF2-40B4-BE49-F238E27FC236}">
                <a16:creationId xmlns:a16="http://schemas.microsoft.com/office/drawing/2014/main" id="{2196E447-48E6-9D42-B511-4BB18C6BFAB6}"/>
              </a:ext>
            </a:extLst>
          </p:cNvPr>
          <p:cNvPicPr>
            <a:picLocks noChangeAspect="1"/>
          </p:cNvPicPr>
          <p:nvPr/>
        </p:nvPicPr>
        <p:blipFill>
          <a:blip r:embed="rId4"/>
          <a:stretch>
            <a:fillRect/>
          </a:stretch>
        </p:blipFill>
        <p:spPr>
          <a:xfrm>
            <a:off x="5494136" y="2818361"/>
            <a:ext cx="1367842" cy="1183280"/>
          </a:xfrm>
          <a:prstGeom prst="rect">
            <a:avLst/>
          </a:prstGeom>
        </p:spPr>
      </p:pic>
    </p:spTree>
    <p:extLst>
      <p:ext uri="{BB962C8B-B14F-4D97-AF65-F5344CB8AC3E}">
        <p14:creationId xmlns:p14="http://schemas.microsoft.com/office/powerpoint/2010/main" val="440683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0"/>
            <a:ext cx="9505244" cy="637118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#4B. DI  Your Data Loader and Data Store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4328885"/>
          </a:xfrm>
        </p:spPr>
        <p:txBody>
          <a:bodyPr numCol="2"/>
          <a:lstStyle/>
          <a:p>
            <a:r>
              <a:rPr lang="en-US" sz="2400" dirty="0"/>
              <a:t>Break up the Data Store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20</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4" name="Picture 3">
            <a:extLst>
              <a:ext uri="{FF2B5EF4-FFF2-40B4-BE49-F238E27FC236}">
                <a16:creationId xmlns:a16="http://schemas.microsoft.com/office/drawing/2014/main" id="{F09125E1-D011-4D3A-AA0C-31B3691D4249}"/>
              </a:ext>
            </a:extLst>
          </p:cNvPr>
          <p:cNvPicPr>
            <a:picLocks noChangeAspect="1"/>
          </p:cNvPicPr>
          <p:nvPr/>
        </p:nvPicPr>
        <p:blipFill>
          <a:blip r:embed="rId4"/>
          <a:stretch>
            <a:fillRect/>
          </a:stretch>
        </p:blipFill>
        <p:spPr>
          <a:xfrm>
            <a:off x="1208129" y="2702993"/>
            <a:ext cx="4458641" cy="3042358"/>
          </a:xfrm>
          <a:prstGeom prst="rect">
            <a:avLst/>
          </a:prstGeom>
        </p:spPr>
      </p:pic>
      <p:grpSp>
        <p:nvGrpSpPr>
          <p:cNvPr id="9" name="Group 8">
            <a:extLst>
              <a:ext uri="{FF2B5EF4-FFF2-40B4-BE49-F238E27FC236}">
                <a16:creationId xmlns:a16="http://schemas.microsoft.com/office/drawing/2014/main" id="{5C73D980-ECDB-43D5-B5F1-A9ED08C4F073}"/>
              </a:ext>
            </a:extLst>
          </p:cNvPr>
          <p:cNvGrpSpPr/>
          <p:nvPr/>
        </p:nvGrpSpPr>
        <p:grpSpPr>
          <a:xfrm>
            <a:off x="8546491" y="4698387"/>
            <a:ext cx="636118" cy="1384821"/>
            <a:chOff x="5804452" y="3604591"/>
            <a:chExt cx="1139689" cy="2173357"/>
          </a:xfrm>
        </p:grpSpPr>
        <p:sp>
          <p:nvSpPr>
            <p:cNvPr id="5" name="Rectangle: Rounded Corners 4">
              <a:extLst>
                <a:ext uri="{FF2B5EF4-FFF2-40B4-BE49-F238E27FC236}">
                  <a16:creationId xmlns:a16="http://schemas.microsoft.com/office/drawing/2014/main" id="{F9B054BC-845C-4505-8054-7EF9FE594D71}"/>
                </a:ext>
              </a:extLst>
            </p:cNvPr>
            <p:cNvSpPr/>
            <p:nvPr/>
          </p:nvSpPr>
          <p:spPr>
            <a:xfrm>
              <a:off x="5804452" y="3604591"/>
              <a:ext cx="1139689" cy="217335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1511BBA-B187-4EAB-844A-EDF8C6839840}"/>
                </a:ext>
              </a:extLst>
            </p:cNvPr>
            <p:cNvSpPr/>
            <p:nvPr/>
          </p:nvSpPr>
          <p:spPr>
            <a:xfrm>
              <a:off x="5888202" y="3710610"/>
              <a:ext cx="960635" cy="18553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D82A9F4B-884D-4DD3-8D89-43E5DE381B21}"/>
                </a:ext>
              </a:extLst>
            </p:cNvPr>
            <p:cNvSpPr/>
            <p:nvPr/>
          </p:nvSpPr>
          <p:spPr>
            <a:xfrm>
              <a:off x="6324222" y="5610273"/>
              <a:ext cx="115097" cy="10141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3" name="Arrow: Left 22">
            <a:extLst>
              <a:ext uri="{FF2B5EF4-FFF2-40B4-BE49-F238E27FC236}">
                <a16:creationId xmlns:a16="http://schemas.microsoft.com/office/drawing/2014/main" id="{50865B74-4262-424E-AA48-08BD56B8EF5B}"/>
              </a:ext>
            </a:extLst>
          </p:cNvPr>
          <p:cNvSpPr/>
          <p:nvPr/>
        </p:nvSpPr>
        <p:spPr>
          <a:xfrm>
            <a:off x="9203954" y="5329972"/>
            <a:ext cx="1366712" cy="441097"/>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US" dirty="0"/>
          </a:p>
        </p:txBody>
      </p:sp>
      <p:grpSp>
        <p:nvGrpSpPr>
          <p:cNvPr id="13" name="Group 12">
            <a:extLst>
              <a:ext uri="{FF2B5EF4-FFF2-40B4-BE49-F238E27FC236}">
                <a16:creationId xmlns:a16="http://schemas.microsoft.com/office/drawing/2014/main" id="{FACEC1F1-5405-470B-9995-4D774A9743B6}"/>
              </a:ext>
            </a:extLst>
          </p:cNvPr>
          <p:cNvGrpSpPr/>
          <p:nvPr/>
        </p:nvGrpSpPr>
        <p:grpSpPr>
          <a:xfrm>
            <a:off x="9667625" y="4822830"/>
            <a:ext cx="1646898" cy="1057552"/>
            <a:chOff x="3812265" y="-407873"/>
            <a:chExt cx="1470325" cy="1182033"/>
          </a:xfrm>
          <a:solidFill>
            <a:schemeClr val="accent2"/>
          </a:solidFill>
        </p:grpSpPr>
        <p:sp>
          <p:nvSpPr>
            <p:cNvPr id="15" name="Rectangle: Rounded Corners 14">
              <a:extLst>
                <a:ext uri="{FF2B5EF4-FFF2-40B4-BE49-F238E27FC236}">
                  <a16:creationId xmlns:a16="http://schemas.microsoft.com/office/drawing/2014/main" id="{DD8281F9-28A3-48E5-928C-EF75ADE22266}"/>
                </a:ext>
              </a:extLst>
            </p:cNvPr>
            <p:cNvSpPr/>
            <p:nvPr/>
          </p:nvSpPr>
          <p:spPr>
            <a:xfrm>
              <a:off x="3812265" y="-407873"/>
              <a:ext cx="1470325" cy="1176260"/>
            </a:xfrm>
            <a:prstGeom prst="roundRect">
              <a:avLst>
                <a:gd name="adj" fmla="val 10000"/>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6" name="Rectangle: Rounded Corners 5">
              <a:extLst>
                <a:ext uri="{FF2B5EF4-FFF2-40B4-BE49-F238E27FC236}">
                  <a16:creationId xmlns:a16="http://schemas.microsoft.com/office/drawing/2014/main" id="{5E8A47F8-647D-404E-9558-7CFA5B180221}"/>
                </a:ext>
              </a:extLst>
            </p:cNvPr>
            <p:cNvSpPr txBox="1"/>
            <p:nvPr/>
          </p:nvSpPr>
          <p:spPr>
            <a:xfrm>
              <a:off x="3847386" y="-333198"/>
              <a:ext cx="1399613" cy="110735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300" kern="1200" dirty="0"/>
                <a:t>SQLite Data Store</a:t>
              </a:r>
            </a:p>
          </p:txBody>
        </p:sp>
      </p:grpSp>
      <p:sp>
        <p:nvSpPr>
          <p:cNvPr id="12" name="Arrow: Left 11">
            <a:extLst>
              <a:ext uri="{FF2B5EF4-FFF2-40B4-BE49-F238E27FC236}">
                <a16:creationId xmlns:a16="http://schemas.microsoft.com/office/drawing/2014/main" id="{3810F124-D80F-4FE8-B884-B19AC5E6B3CC}"/>
              </a:ext>
            </a:extLst>
          </p:cNvPr>
          <p:cNvSpPr/>
          <p:nvPr/>
        </p:nvSpPr>
        <p:spPr>
          <a:xfrm rot="14132321">
            <a:off x="8700196" y="4136649"/>
            <a:ext cx="1366712" cy="441097"/>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US" dirty="0"/>
          </a:p>
        </p:txBody>
      </p:sp>
      <p:sp>
        <p:nvSpPr>
          <p:cNvPr id="24" name="Arrow: Left 23">
            <a:extLst>
              <a:ext uri="{FF2B5EF4-FFF2-40B4-BE49-F238E27FC236}">
                <a16:creationId xmlns:a16="http://schemas.microsoft.com/office/drawing/2014/main" id="{106B6B8C-C2E5-4E5B-B810-B48334910D24}"/>
              </a:ext>
            </a:extLst>
          </p:cNvPr>
          <p:cNvSpPr/>
          <p:nvPr/>
        </p:nvSpPr>
        <p:spPr>
          <a:xfrm rot="10800000">
            <a:off x="7135801" y="5335841"/>
            <a:ext cx="1384820" cy="441097"/>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US" dirty="0"/>
          </a:p>
        </p:txBody>
      </p:sp>
      <p:graphicFrame>
        <p:nvGraphicFramePr>
          <p:cNvPr id="11" name="Diagram 10">
            <a:extLst>
              <a:ext uri="{FF2B5EF4-FFF2-40B4-BE49-F238E27FC236}">
                <a16:creationId xmlns:a16="http://schemas.microsoft.com/office/drawing/2014/main" id="{E4328DDF-6F1B-4777-9BB6-82C1EAE2FEDA}"/>
              </a:ext>
            </a:extLst>
          </p:cNvPr>
          <p:cNvGraphicFramePr/>
          <p:nvPr>
            <p:extLst>
              <p:ext uri="{D42A27DB-BD31-4B8C-83A1-F6EECF244321}">
                <p14:modId xmlns:p14="http://schemas.microsoft.com/office/powerpoint/2010/main" val="3834464827"/>
              </p:ext>
            </p:extLst>
          </p:nvPr>
        </p:nvGraphicFramePr>
        <p:xfrm>
          <a:off x="6347433" y="2074693"/>
          <a:ext cx="5031768" cy="24144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5" name="Group 24">
            <a:extLst>
              <a:ext uri="{FF2B5EF4-FFF2-40B4-BE49-F238E27FC236}">
                <a16:creationId xmlns:a16="http://schemas.microsoft.com/office/drawing/2014/main" id="{11C4AA49-82B9-42E0-9B58-186FDD7FDC38}"/>
              </a:ext>
            </a:extLst>
          </p:cNvPr>
          <p:cNvGrpSpPr/>
          <p:nvPr/>
        </p:nvGrpSpPr>
        <p:grpSpPr>
          <a:xfrm>
            <a:off x="6457210" y="4787776"/>
            <a:ext cx="1599116" cy="1160327"/>
            <a:chOff x="3812265" y="-407873"/>
            <a:chExt cx="1470325" cy="1182033"/>
          </a:xfrm>
          <a:solidFill>
            <a:schemeClr val="accent2"/>
          </a:solidFill>
        </p:grpSpPr>
        <p:sp>
          <p:nvSpPr>
            <p:cNvPr id="26" name="Rectangle: Rounded Corners 25">
              <a:extLst>
                <a:ext uri="{FF2B5EF4-FFF2-40B4-BE49-F238E27FC236}">
                  <a16:creationId xmlns:a16="http://schemas.microsoft.com/office/drawing/2014/main" id="{658F3B88-3B23-4ADD-AD09-10DA3A6B10D7}"/>
                </a:ext>
              </a:extLst>
            </p:cNvPr>
            <p:cNvSpPr/>
            <p:nvPr/>
          </p:nvSpPr>
          <p:spPr>
            <a:xfrm>
              <a:off x="3812265" y="-407873"/>
              <a:ext cx="1470325" cy="1176260"/>
            </a:xfrm>
            <a:prstGeom prst="roundRect">
              <a:avLst>
                <a:gd name="adj" fmla="val 10000"/>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7" name="Rectangle: Rounded Corners 5">
              <a:extLst>
                <a:ext uri="{FF2B5EF4-FFF2-40B4-BE49-F238E27FC236}">
                  <a16:creationId xmlns:a16="http://schemas.microsoft.com/office/drawing/2014/main" id="{BA46024B-93EF-46F1-B063-7753BAFE4DDF}"/>
                </a:ext>
              </a:extLst>
            </p:cNvPr>
            <p:cNvSpPr txBox="1"/>
            <p:nvPr/>
          </p:nvSpPr>
          <p:spPr>
            <a:xfrm>
              <a:off x="3847386" y="-333198"/>
              <a:ext cx="1399613" cy="110735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300" dirty="0"/>
                <a:t>Mock</a:t>
              </a:r>
              <a:r>
                <a:rPr lang="en-US" sz="2300" kern="1200" dirty="0"/>
                <a:t> Data Store</a:t>
              </a:r>
            </a:p>
          </p:txBody>
        </p:sp>
      </p:grpSp>
      <p:sp>
        <p:nvSpPr>
          <p:cNvPr id="29" name="Arrow: Left 28">
            <a:extLst>
              <a:ext uri="{FF2B5EF4-FFF2-40B4-BE49-F238E27FC236}">
                <a16:creationId xmlns:a16="http://schemas.microsoft.com/office/drawing/2014/main" id="{D881DBDA-E7BE-4036-A100-D425F5A8C53B}"/>
              </a:ext>
            </a:extLst>
          </p:cNvPr>
          <p:cNvSpPr/>
          <p:nvPr/>
        </p:nvSpPr>
        <p:spPr>
          <a:xfrm rot="7640081">
            <a:off x="5546798" y="3295691"/>
            <a:ext cx="1384820" cy="441097"/>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US" dirty="0"/>
          </a:p>
        </p:txBody>
      </p:sp>
      <p:sp>
        <p:nvSpPr>
          <p:cNvPr id="30" name="Arrow: Left 29">
            <a:extLst>
              <a:ext uri="{FF2B5EF4-FFF2-40B4-BE49-F238E27FC236}">
                <a16:creationId xmlns:a16="http://schemas.microsoft.com/office/drawing/2014/main" id="{B17D7771-85ED-4066-B979-277B64CFF6F4}"/>
              </a:ext>
            </a:extLst>
          </p:cNvPr>
          <p:cNvSpPr/>
          <p:nvPr/>
        </p:nvSpPr>
        <p:spPr>
          <a:xfrm rot="13487546">
            <a:off x="5702730" y="4187478"/>
            <a:ext cx="1384820" cy="441097"/>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US" dirty="0"/>
          </a:p>
        </p:txBody>
      </p:sp>
      <p:sp>
        <p:nvSpPr>
          <p:cNvPr id="28" name="Flowchart: Multidocument 27">
            <a:extLst>
              <a:ext uri="{FF2B5EF4-FFF2-40B4-BE49-F238E27FC236}">
                <a16:creationId xmlns:a16="http://schemas.microsoft.com/office/drawing/2014/main" id="{0FF4AB66-90BA-4F7A-89D6-5457B7AD1F44}"/>
              </a:ext>
            </a:extLst>
          </p:cNvPr>
          <p:cNvSpPr/>
          <p:nvPr/>
        </p:nvSpPr>
        <p:spPr>
          <a:xfrm>
            <a:off x="5546656" y="3558848"/>
            <a:ext cx="1441549" cy="999417"/>
          </a:xfrm>
          <a:prstGeom prst="flowChartMultidocument">
            <a:avLst/>
          </a:prstGeom>
          <a:solidFill>
            <a:schemeClr val="bg2">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Sample Data</a:t>
            </a:r>
          </a:p>
        </p:txBody>
      </p:sp>
    </p:spTree>
    <p:extLst>
      <p:ext uri="{BB962C8B-B14F-4D97-AF65-F5344CB8AC3E}">
        <p14:creationId xmlns:p14="http://schemas.microsoft.com/office/powerpoint/2010/main" val="2689347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0"/>
            <a:ext cx="9505244" cy="637118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#4B. DI  Your Data Loader and Data Store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4328885"/>
          </a:xfrm>
        </p:spPr>
        <p:txBody>
          <a:bodyPr numCol="2"/>
          <a:lstStyle/>
          <a:p>
            <a:r>
              <a:rPr lang="en-US" sz="2400" dirty="0"/>
              <a:t>Breaking it up a little more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21</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7" name="Picture 6">
            <a:extLst>
              <a:ext uri="{FF2B5EF4-FFF2-40B4-BE49-F238E27FC236}">
                <a16:creationId xmlns:a16="http://schemas.microsoft.com/office/drawing/2014/main" id="{D56FDEB1-E4B0-4B6B-8055-71F5A7120F0B}"/>
              </a:ext>
            </a:extLst>
          </p:cNvPr>
          <p:cNvPicPr>
            <a:picLocks noChangeAspect="1"/>
          </p:cNvPicPr>
          <p:nvPr/>
        </p:nvPicPr>
        <p:blipFill rotWithShape="1">
          <a:blip r:embed="rId4"/>
          <a:srcRect b="1004"/>
          <a:stretch/>
        </p:blipFill>
        <p:spPr>
          <a:xfrm>
            <a:off x="1017657" y="2516300"/>
            <a:ext cx="3565596" cy="3529767"/>
          </a:xfrm>
          <a:prstGeom prst="rect">
            <a:avLst/>
          </a:prstGeom>
        </p:spPr>
      </p:pic>
      <p:pic>
        <p:nvPicPr>
          <p:cNvPr id="17" name="Picture 16">
            <a:extLst>
              <a:ext uri="{FF2B5EF4-FFF2-40B4-BE49-F238E27FC236}">
                <a16:creationId xmlns:a16="http://schemas.microsoft.com/office/drawing/2014/main" id="{EC8698B0-03C1-4C86-8250-516CD69B318E}"/>
              </a:ext>
            </a:extLst>
          </p:cNvPr>
          <p:cNvPicPr>
            <a:picLocks noChangeAspect="1"/>
          </p:cNvPicPr>
          <p:nvPr/>
        </p:nvPicPr>
        <p:blipFill>
          <a:blip r:embed="rId5"/>
          <a:stretch>
            <a:fillRect/>
          </a:stretch>
        </p:blipFill>
        <p:spPr>
          <a:xfrm>
            <a:off x="4990616" y="1998038"/>
            <a:ext cx="6429785" cy="4195321"/>
          </a:xfrm>
          <a:prstGeom prst="rect">
            <a:avLst/>
          </a:prstGeom>
        </p:spPr>
      </p:pic>
    </p:spTree>
    <p:extLst>
      <p:ext uri="{BB962C8B-B14F-4D97-AF65-F5344CB8AC3E}">
        <p14:creationId xmlns:p14="http://schemas.microsoft.com/office/powerpoint/2010/main" val="493500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0"/>
            <a:ext cx="9505244" cy="637118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#4. Early UAT Comparison</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4328885"/>
          </a:xfrm>
        </p:spPr>
        <p:txBody>
          <a:bodyPr numCol="2"/>
          <a:lstStyle/>
          <a:p>
            <a:endParaRPr lang="en-US" sz="24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22</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1026" name="Picture 2" descr="Image result for Looking at a baby through a hospital nursery window">
            <a:extLst>
              <a:ext uri="{FF2B5EF4-FFF2-40B4-BE49-F238E27FC236}">
                <a16:creationId xmlns:a16="http://schemas.microsoft.com/office/drawing/2014/main" id="{164DF63E-FB7C-41B0-B7BC-1830F8E7D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6351" y="1745764"/>
            <a:ext cx="6425713" cy="435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279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5"/>
          <a:stretch>
            <a:fillRect/>
          </a:stretch>
        </p:blipFill>
        <p:spPr>
          <a:xfrm>
            <a:off x="0" y="0"/>
            <a:ext cx="9505244" cy="637118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#4. Early UAT</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4328885"/>
          </a:xfrm>
        </p:spPr>
        <p:txBody>
          <a:bodyPr numCol="2"/>
          <a:lstStyle/>
          <a:p>
            <a:r>
              <a:rPr lang="en-US" sz="2400" dirty="0"/>
              <a:t>For a code sample of this</a:t>
            </a:r>
          </a:p>
          <a:p>
            <a:r>
              <a:rPr lang="en-US" sz="2400" dirty="0"/>
              <a:t>pattern, please see the</a:t>
            </a:r>
          </a:p>
          <a:p>
            <a:r>
              <a:rPr lang="en-US" sz="2400" dirty="0" err="1"/>
              <a:t>ConferenceMate</a:t>
            </a:r>
            <a:r>
              <a:rPr lang="en-US" sz="2400" dirty="0"/>
              <a:t> </a:t>
            </a:r>
            <a:r>
              <a:rPr lang="en-US" sz="2400" dirty="0" err="1"/>
              <a:t>soln</a:t>
            </a:r>
            <a:r>
              <a:rPr lang="en-US" sz="2400" dirty="0"/>
              <a:t> in the</a:t>
            </a:r>
          </a:p>
          <a:p>
            <a:r>
              <a:rPr lang="en-US" sz="2400" dirty="0"/>
              <a:t>Speaker Git repo.</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23</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4" name="screencapture-1562379644361">
            <a:hlinkClick r:id="" action="ppaction://media"/>
            <a:extLst>
              <a:ext uri="{FF2B5EF4-FFF2-40B4-BE49-F238E27FC236}">
                <a16:creationId xmlns:a16="http://schemas.microsoft.com/office/drawing/2014/main" id="{D060DAB7-721A-48A9-B2E7-ADFC068ACED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79478" y="635000"/>
            <a:ext cx="3287852" cy="5978856"/>
          </a:xfrm>
          <a:prstGeom prst="rect">
            <a:avLst/>
          </a:prstGeom>
        </p:spPr>
      </p:pic>
    </p:spTree>
    <p:extLst>
      <p:ext uri="{BB962C8B-B14F-4D97-AF65-F5344CB8AC3E}">
        <p14:creationId xmlns:p14="http://schemas.microsoft.com/office/powerpoint/2010/main" val="347727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3"/>
          <a:srcRect l="12399" b="11917"/>
          <a:stretch/>
        </p:blipFill>
        <p:spPr>
          <a:xfrm rot="5400000">
            <a:off x="-271246" y="262013"/>
            <a:ext cx="6380583" cy="5838093"/>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685735" y="934898"/>
            <a:ext cx="8074225" cy="1124345"/>
          </a:xfrm>
        </p:spPr>
        <p:txBody>
          <a:bodyPr/>
          <a:lstStyle/>
          <a:p>
            <a:r>
              <a:rPr lang="en-US" dirty="0"/>
              <a:t>Cultivate  Your Knowledge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685735" y="2059244"/>
            <a:ext cx="8074225" cy="3102254"/>
          </a:xfrm>
        </p:spPr>
        <p:txBody>
          <a:bodyPr/>
          <a:lstStyle/>
          <a:p>
            <a:pPr algn="r"/>
            <a:r>
              <a:rPr lang="en-US" sz="2400" dirty="0"/>
              <a:t>   </a:t>
            </a:r>
            <a:r>
              <a:rPr lang="en-US" sz="3200" dirty="0"/>
              <a:t>Emotional Maturity 15%</a:t>
            </a:r>
          </a:p>
          <a:p>
            <a:pPr algn="r"/>
            <a:r>
              <a:rPr lang="en-US" sz="3200" dirty="0"/>
              <a:t>Skilled Developers 10%</a:t>
            </a:r>
          </a:p>
          <a:p>
            <a:pPr algn="r"/>
            <a:r>
              <a:rPr lang="en-US" sz="3200" dirty="0"/>
              <a:t>Standard Architecture 8%</a:t>
            </a:r>
          </a:p>
          <a:p>
            <a:pPr algn="r"/>
            <a:endParaRPr lang="en-US" sz="3200" b="1" dirty="0"/>
          </a:p>
          <a:p>
            <a:pPr algn="r"/>
            <a:r>
              <a:rPr lang="en-US" sz="3200" b="1" dirty="0"/>
              <a:t>~32% of the problem is here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24</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2052829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33618"/>
            <a:ext cx="5829755"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#5. Maintain a Technical  </a:t>
            </a:r>
            <a:r>
              <a:rPr lang="en-US" sz="4800" dirty="0" err="1"/>
              <a:t>ToDo</a:t>
            </a:r>
            <a:r>
              <a:rPr lang="en-US" sz="4800" dirty="0"/>
              <a:t> List</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7942943" cy="3655785"/>
          </a:xfrm>
        </p:spPr>
        <p:txBody>
          <a:bodyPr/>
          <a:lstStyle/>
          <a:p>
            <a:pPr marL="285750" indent="-285750">
              <a:buFont typeface="Arial" panose="020B0604020202020204" pitchFamily="34" charset="0"/>
              <a:buChar char="•"/>
            </a:pPr>
            <a:r>
              <a:rPr lang="en-US" sz="2400" dirty="0"/>
              <a:t>The pulse of software development is on Twitter &amp; Blogs</a:t>
            </a:r>
          </a:p>
          <a:p>
            <a:pPr marL="285750" indent="-285750">
              <a:buFont typeface="Arial" panose="020B0604020202020204" pitchFamily="34" charset="0"/>
              <a:buChar char="•"/>
            </a:pPr>
            <a:r>
              <a:rPr lang="en-US" sz="2400" dirty="0"/>
              <a:t>Spend 5-10 minutes daily</a:t>
            </a:r>
          </a:p>
          <a:p>
            <a:pPr marL="285750" indent="-285750">
              <a:buFont typeface="Arial" panose="020B0604020202020204" pitchFamily="34" charset="0"/>
              <a:buChar char="•"/>
            </a:pPr>
            <a:r>
              <a:rPr lang="en-US" sz="2400" dirty="0"/>
              <a:t>Microsoft To-Do mobile app syncs both ways with office 365, &amp; Outlook</a:t>
            </a:r>
          </a:p>
          <a:p>
            <a:pPr marL="285750" indent="-285750">
              <a:buFont typeface="Arial" panose="020B0604020202020204" pitchFamily="34" charset="0"/>
              <a:buChar char="•"/>
            </a:pPr>
            <a:r>
              <a:rPr lang="en-US" sz="2400" dirty="0"/>
              <a:t>Android version has a widget that allows you to put the To-Do List on your ‘desktop’</a:t>
            </a:r>
          </a:p>
          <a:p>
            <a:pPr marL="285750" indent="-285750">
              <a:buFont typeface="Arial" panose="020B0604020202020204" pitchFamily="34" charset="0"/>
              <a:buChar char="•"/>
            </a:pPr>
            <a:r>
              <a:rPr lang="en-US" sz="2400" dirty="0"/>
              <a:t>Next time you have 15 minutes, research something on your list in more detail</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25</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5" name="Picture 4">
            <a:extLst>
              <a:ext uri="{FF2B5EF4-FFF2-40B4-BE49-F238E27FC236}">
                <a16:creationId xmlns:a16="http://schemas.microsoft.com/office/drawing/2014/main" id="{14D4CF42-1578-4E3F-9103-7B5F624CD403}"/>
              </a:ext>
            </a:extLst>
          </p:cNvPr>
          <p:cNvPicPr>
            <a:picLocks noChangeAspect="1"/>
          </p:cNvPicPr>
          <p:nvPr/>
        </p:nvPicPr>
        <p:blipFill>
          <a:blip r:embed="rId4"/>
          <a:stretch>
            <a:fillRect/>
          </a:stretch>
        </p:blipFill>
        <p:spPr>
          <a:xfrm>
            <a:off x="8812214" y="279400"/>
            <a:ext cx="2755339" cy="5969902"/>
          </a:xfrm>
          <a:prstGeom prst="rect">
            <a:avLst/>
          </a:prstGeom>
        </p:spPr>
      </p:pic>
    </p:spTree>
    <p:extLst>
      <p:ext uri="{BB962C8B-B14F-4D97-AF65-F5344CB8AC3E}">
        <p14:creationId xmlns:p14="http://schemas.microsoft.com/office/powerpoint/2010/main" val="365248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26125"/>
            <a:ext cx="5829755"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#6. Pet Project App</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7815943" cy="3693885"/>
          </a:xfrm>
        </p:spPr>
        <p:txBody>
          <a:bodyPr/>
          <a:lstStyle/>
          <a:p>
            <a:r>
              <a:rPr lang="en-US" sz="2500" dirty="0"/>
              <a:t>Take your To-Do list of interesting things and turn it into a Pet project</a:t>
            </a:r>
          </a:p>
          <a:p>
            <a:r>
              <a:rPr lang="en-US" sz="2500" dirty="0"/>
              <a:t>Pick libraries that you have never used.</a:t>
            </a:r>
          </a:p>
          <a:p>
            <a:r>
              <a:rPr lang="en-US" sz="2500" dirty="0"/>
              <a:t>It is ok if it never goes to the store(s) or only lives on your personal device. </a:t>
            </a:r>
          </a:p>
          <a:p>
            <a:r>
              <a:rPr lang="en-US" sz="2500" dirty="0"/>
              <a:t>It is ok to fork and play around</a:t>
            </a:r>
          </a:p>
          <a:p>
            <a:r>
              <a:rPr lang="en-US" sz="2500" dirty="0"/>
              <a:t>Gives you something to practice on, blog about, talk about in interviews, etc. </a:t>
            </a:r>
          </a:p>
          <a:p>
            <a:endParaRPr lang="en-US" sz="25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26</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8" name="Picture 7">
            <a:extLst>
              <a:ext uri="{FF2B5EF4-FFF2-40B4-BE49-F238E27FC236}">
                <a16:creationId xmlns:a16="http://schemas.microsoft.com/office/drawing/2014/main" id="{F6B0D205-CD25-4FC5-937F-853E949369DF}"/>
              </a:ext>
            </a:extLst>
          </p:cNvPr>
          <p:cNvPicPr>
            <a:picLocks noChangeAspect="1"/>
          </p:cNvPicPr>
          <p:nvPr/>
        </p:nvPicPr>
        <p:blipFill>
          <a:blip r:embed="rId4"/>
          <a:stretch>
            <a:fillRect/>
          </a:stretch>
        </p:blipFill>
        <p:spPr>
          <a:xfrm>
            <a:off x="8818684" y="256416"/>
            <a:ext cx="2763715" cy="5988049"/>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142261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0"/>
            <a:ext cx="5829755"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2336800" y="972222"/>
            <a:ext cx="9423160" cy="921894"/>
          </a:xfrm>
        </p:spPr>
        <p:txBody>
          <a:bodyPr/>
          <a:lstStyle/>
          <a:p>
            <a:r>
              <a:rPr lang="en-US" sz="4800" dirty="0"/>
              <a:t>#7. Cultivate Your Emotional Maturity</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2336800" y="1894115"/>
            <a:ext cx="9423160" cy="3991663"/>
          </a:xfrm>
        </p:spPr>
        <p:txBody>
          <a:bodyPr/>
          <a:lstStyle/>
          <a:p>
            <a:r>
              <a:rPr lang="en-US" sz="2500" dirty="0"/>
              <a:t>Before you react or begin to problem solve, take a moment to:</a:t>
            </a:r>
          </a:p>
          <a:p>
            <a:pPr marL="457200" indent="-457200">
              <a:buAutoNum type="arabicParenR"/>
            </a:pPr>
            <a:r>
              <a:rPr lang="en-US" sz="2500" dirty="0"/>
              <a:t>Fully understand how you feel and why</a:t>
            </a:r>
          </a:p>
          <a:p>
            <a:pPr marL="457200" indent="-457200">
              <a:buAutoNum type="arabicParenR"/>
            </a:pPr>
            <a:r>
              <a:rPr lang="en-US" sz="2500" dirty="0"/>
              <a:t>Consider the big picture and everyone’s points of view</a:t>
            </a:r>
          </a:p>
          <a:p>
            <a:pPr marL="457200" indent="-457200">
              <a:buAutoNum type="arabicParenR"/>
            </a:pPr>
            <a:r>
              <a:rPr lang="en-US" sz="2500" dirty="0"/>
              <a:t>Technical solutions aren’t the only way to solve problems</a:t>
            </a:r>
          </a:p>
          <a:p>
            <a:pPr marL="457200" indent="-457200">
              <a:buAutoNum type="arabicParenR"/>
            </a:pPr>
            <a:r>
              <a:rPr lang="en-US" sz="2500" dirty="0"/>
              <a:t>As developers, recognize that we, by default, value logic over emotion – after all, we ‘talk’ to computers all day!</a:t>
            </a:r>
          </a:p>
          <a:p>
            <a:r>
              <a:rPr lang="en-US" sz="2500" dirty="0"/>
              <a:t>Emotional Maturity vs. Emotional Intelligence</a:t>
            </a:r>
          </a:p>
          <a:p>
            <a:r>
              <a:rPr lang="en-US" sz="2500" dirty="0"/>
              <a:t>It’s complicated – Google it – Think about it!</a:t>
            </a:r>
          </a:p>
          <a:p>
            <a:pPr marL="457200" indent="-457200">
              <a:buAutoNum type="arabicParenR"/>
            </a:pPr>
            <a:endParaRPr lang="en-US" sz="2400" dirty="0"/>
          </a:p>
          <a:p>
            <a:endParaRPr lang="en-US" sz="2400" dirty="0"/>
          </a:p>
          <a:p>
            <a:endParaRPr lang="en-US" sz="2400" dirty="0"/>
          </a:p>
          <a:p>
            <a:endParaRPr lang="en-US" sz="24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27</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2890271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0"/>
            <a:ext cx="5829755"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2387600" y="972222"/>
            <a:ext cx="9372360" cy="921894"/>
          </a:xfrm>
        </p:spPr>
        <p:txBody>
          <a:bodyPr/>
          <a:lstStyle/>
          <a:p>
            <a:r>
              <a:rPr lang="en-US" sz="4800" dirty="0"/>
              <a:t>#8. Don’t Set Yourself Up for Failure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2387600" y="1894115"/>
            <a:ext cx="9372360" cy="3211286"/>
          </a:xfrm>
        </p:spPr>
        <p:txBody>
          <a:bodyPr/>
          <a:lstStyle/>
          <a:p>
            <a:pPr marL="457200" indent="-457200">
              <a:buFont typeface="Arial" panose="020B0604020202020204" pitchFamily="34" charset="0"/>
              <a:buChar char="•"/>
            </a:pPr>
            <a:r>
              <a:rPr lang="en-US" sz="2800" dirty="0"/>
              <a:t>Try, try, try to fight our natural, innate excitement for solving problems. Just because you CAN solve a problem, doesn’t mean you SHOULD.</a:t>
            </a:r>
          </a:p>
          <a:p>
            <a:pPr marL="457200" indent="-457200">
              <a:buFont typeface="Arial" panose="020B0604020202020204" pitchFamily="34" charset="0"/>
              <a:buChar char="•"/>
            </a:pPr>
            <a:r>
              <a:rPr lang="en-US" sz="2800" dirty="0"/>
              <a:t>If you are absolutely sure an on-time delivery is not possible, do not be afraid to say something!</a:t>
            </a:r>
          </a:p>
          <a:p>
            <a:pPr marL="457200" indent="-457200">
              <a:buFont typeface="Arial" panose="020B0604020202020204" pitchFamily="34" charset="0"/>
              <a:buChar char="•"/>
            </a:pPr>
            <a:r>
              <a:rPr lang="en-US" sz="2800" dirty="0"/>
              <a:t>Heroics are typically not sustainable.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28</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975054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stretch>
            <a:fillRect/>
          </a:stretch>
        </p:blipFill>
        <p:spPr>
          <a:xfrm>
            <a:off x="0" y="0"/>
            <a:ext cx="5829755"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2594919" y="972222"/>
            <a:ext cx="9165041" cy="921894"/>
          </a:xfrm>
        </p:spPr>
        <p:txBody>
          <a:bodyPr/>
          <a:lstStyle/>
          <a:p>
            <a:r>
              <a:rPr lang="en-US" sz="4800" dirty="0"/>
              <a:t>#9. Celebrate Your Successes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2594919" y="1894115"/>
            <a:ext cx="9165041" cy="4282750"/>
          </a:xfrm>
        </p:spPr>
        <p:txBody>
          <a:bodyPr/>
          <a:lstStyle/>
          <a:p>
            <a:pPr marL="285750" indent="-285750">
              <a:buFont typeface="Arial" panose="020B0604020202020204" pitchFamily="34" charset="0"/>
              <a:buChar char="•"/>
            </a:pPr>
            <a:endParaRPr lang="en-US" sz="2500" dirty="0"/>
          </a:p>
          <a:p>
            <a:r>
              <a:rPr lang="en-US" sz="2500" dirty="0"/>
              <a:t>You don’t have to plan a big, premeditated event to celebrate the close of a productive sprint or sending a big feature to QA.</a:t>
            </a:r>
          </a:p>
          <a:p>
            <a:r>
              <a:rPr lang="en-US" sz="2500" dirty="0"/>
              <a:t>You can pause to post a funny meme in your Slack feed, or buy a round of snacks from the vending machine for your dev team.</a:t>
            </a:r>
          </a:p>
          <a:p>
            <a:r>
              <a:rPr lang="en-US" sz="2500" dirty="0"/>
              <a:t>Take a minute to stop and say “Hey, we are getting somewhere here… let’s keep going…”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29</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64740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79337CD2-3A17-F94B-850F-529790C9375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4264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3"/>
          <a:srcRect l="16405"/>
          <a:stretch/>
        </p:blipFill>
        <p:spPr>
          <a:xfrm>
            <a:off x="0" y="-4112"/>
            <a:ext cx="8171994" cy="6375463"/>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Optimize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18334" y="2994141"/>
            <a:ext cx="6641626" cy="2987559"/>
          </a:xfrm>
        </p:spPr>
        <p:txBody>
          <a:bodyPr/>
          <a:lstStyle/>
          <a:p>
            <a:pPr algn="r"/>
            <a:r>
              <a:rPr lang="en-US" sz="2500" b="1" dirty="0"/>
              <a:t>Optimization  15%</a:t>
            </a:r>
          </a:p>
          <a:p>
            <a:pPr algn="r"/>
            <a:r>
              <a:rPr lang="en-US" sz="2500" b="1" dirty="0"/>
              <a:t>Agile Process  7% </a:t>
            </a:r>
          </a:p>
          <a:p>
            <a:pPr algn="r"/>
            <a:r>
              <a:rPr lang="en-US" sz="2500" b="1" dirty="0"/>
              <a:t>Modest Execution  6% </a:t>
            </a:r>
          </a:p>
          <a:p>
            <a:pPr algn="r"/>
            <a:r>
              <a:rPr lang="en-US" sz="2500" b="1" dirty="0"/>
              <a:t>Project Management Expertise  5%</a:t>
            </a:r>
          </a:p>
          <a:p>
            <a:pPr algn="r"/>
            <a:endParaRPr lang="en-US" sz="2500" b="1" dirty="0"/>
          </a:p>
          <a:p>
            <a:pPr algn="r"/>
            <a:r>
              <a:rPr lang="en-US" sz="2500" b="1" dirty="0"/>
              <a:t>~33% of the problem is here </a:t>
            </a:r>
          </a:p>
          <a:p>
            <a:pPr algn="r"/>
            <a:endParaRPr lang="en-US" sz="2500" b="1" dirty="0"/>
          </a:p>
          <a:p>
            <a:pPr algn="r"/>
            <a:endParaRPr lang="en-US" sz="25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30</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2730575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156"/>
            <a:ext cx="8168444" cy="6371507"/>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#10. CI, Analytics &amp; Crash Reporting on Day 1</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3547335"/>
          </a:xfrm>
        </p:spPr>
        <p:txBody>
          <a:bodyPr/>
          <a:lstStyle/>
          <a:p>
            <a:pPr marL="285750" indent="-285750">
              <a:buFont typeface="Arial" panose="020B0604020202020204" pitchFamily="34" charset="0"/>
              <a:buChar char="•"/>
            </a:pPr>
            <a:r>
              <a:rPr lang="en-US" sz="2400" dirty="0"/>
              <a:t>Get your </a:t>
            </a:r>
            <a:r>
              <a:rPr lang="en-US" sz="2400" dirty="0" err="1"/>
              <a:t>AppCenter</a:t>
            </a:r>
            <a:r>
              <a:rPr lang="en-US" sz="2400" dirty="0"/>
              <a:t> accounts set up on DAY ONE of development</a:t>
            </a:r>
          </a:p>
          <a:p>
            <a:pPr marL="285750" indent="-285750">
              <a:buFont typeface="Arial" panose="020B0604020202020204" pitchFamily="34" charset="0"/>
              <a:buChar char="•"/>
            </a:pPr>
            <a:r>
              <a:rPr lang="en-US" sz="2400" dirty="0"/>
              <a:t>Get your simple, debug, simulator CI pipeline set up and successfully building – in Azure DevOps or </a:t>
            </a:r>
            <a:r>
              <a:rPr lang="en-US" sz="2400" dirty="0" err="1"/>
              <a:t>AppCenter</a:t>
            </a:r>
            <a:r>
              <a:rPr lang="en-US" sz="2400" dirty="0"/>
              <a:t> - on DAY ONE</a:t>
            </a:r>
          </a:p>
          <a:p>
            <a:pPr marL="285750" indent="-285750">
              <a:buFont typeface="Arial" panose="020B0604020202020204" pitchFamily="34" charset="0"/>
              <a:buChar char="•"/>
            </a:pPr>
            <a:r>
              <a:rPr lang="en-US" sz="2400" dirty="0"/>
              <a:t>Wire up your build badges to a central place on DAY ONE – maybe the readme of your git repo – so you can quickly see if all of your platforms are successfully building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 you write code, make a habit of adding Analytics as you go. </a:t>
            </a:r>
            <a:endParaRPr lang="en-US" dirty="0"/>
          </a:p>
          <a:p>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31</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4" name="Picture 3">
            <a:extLst>
              <a:ext uri="{FF2B5EF4-FFF2-40B4-BE49-F238E27FC236}">
                <a16:creationId xmlns:a16="http://schemas.microsoft.com/office/drawing/2014/main" id="{F56BB98A-B21D-47F3-8222-86E34C6FCF86}"/>
              </a:ext>
            </a:extLst>
          </p:cNvPr>
          <p:cNvPicPr>
            <a:picLocks noChangeAspect="1"/>
          </p:cNvPicPr>
          <p:nvPr/>
        </p:nvPicPr>
        <p:blipFill>
          <a:blip r:embed="rId4"/>
          <a:stretch>
            <a:fillRect/>
          </a:stretch>
        </p:blipFill>
        <p:spPr>
          <a:xfrm>
            <a:off x="2979008" y="4096861"/>
            <a:ext cx="6233984" cy="541119"/>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4218322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156"/>
            <a:ext cx="8168444" cy="6371507"/>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#10A. Meaningful Analytics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3547335"/>
          </a:xfrm>
        </p:spPr>
        <p:txBody>
          <a:bodyPr/>
          <a:lstStyle/>
          <a:p>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32</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7" name="Picture 6">
            <a:extLst>
              <a:ext uri="{FF2B5EF4-FFF2-40B4-BE49-F238E27FC236}">
                <a16:creationId xmlns:a16="http://schemas.microsoft.com/office/drawing/2014/main" id="{D0AABD06-1425-47ED-BBB6-4D65CB246228}"/>
              </a:ext>
            </a:extLst>
          </p:cNvPr>
          <p:cNvPicPr>
            <a:picLocks noChangeAspect="1"/>
          </p:cNvPicPr>
          <p:nvPr/>
        </p:nvPicPr>
        <p:blipFill>
          <a:blip r:embed="rId4"/>
          <a:stretch>
            <a:fillRect/>
          </a:stretch>
        </p:blipFill>
        <p:spPr>
          <a:xfrm>
            <a:off x="205068" y="1931185"/>
            <a:ext cx="11831289" cy="67989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B54EA26-9139-4B1D-A988-6936103F8F24}"/>
              </a:ext>
            </a:extLst>
          </p:cNvPr>
          <p:cNvPicPr>
            <a:picLocks noChangeAspect="1"/>
          </p:cNvPicPr>
          <p:nvPr/>
        </p:nvPicPr>
        <p:blipFill>
          <a:blip r:embed="rId5"/>
          <a:stretch>
            <a:fillRect/>
          </a:stretch>
        </p:blipFill>
        <p:spPr>
          <a:xfrm>
            <a:off x="1858960" y="4965094"/>
            <a:ext cx="8760493" cy="140625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CB1A5C2F-2805-4D54-8107-5A3DFEE432A3}"/>
              </a:ext>
            </a:extLst>
          </p:cNvPr>
          <p:cNvPicPr>
            <a:picLocks noChangeAspect="1"/>
          </p:cNvPicPr>
          <p:nvPr/>
        </p:nvPicPr>
        <p:blipFill>
          <a:blip r:embed="rId6"/>
          <a:stretch>
            <a:fillRect/>
          </a:stretch>
        </p:blipFill>
        <p:spPr>
          <a:xfrm>
            <a:off x="1985588" y="2648151"/>
            <a:ext cx="8507239" cy="22857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5945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0"/>
            <a:ext cx="8168244"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927100" y="972222"/>
            <a:ext cx="10832860" cy="921894"/>
          </a:xfrm>
        </p:spPr>
        <p:txBody>
          <a:bodyPr/>
          <a:lstStyle/>
          <a:p>
            <a:r>
              <a:rPr lang="en-US" sz="4800" dirty="0"/>
              <a:t>#11. Monitor Crashes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927100" y="1894115"/>
            <a:ext cx="10832860" cy="3287485"/>
          </a:xfrm>
        </p:spPr>
        <p:txBody>
          <a:bodyPr/>
          <a:lstStyle/>
          <a:p>
            <a:r>
              <a:rPr lang="en-US" sz="2500" dirty="0" err="1"/>
              <a:t>AppCenter</a:t>
            </a:r>
            <a:r>
              <a:rPr lang="en-US" sz="2500" dirty="0"/>
              <a:t> has a notes feature for crash groups – use it! </a:t>
            </a:r>
          </a:p>
          <a:p>
            <a:r>
              <a:rPr lang="en-US" sz="2500" dirty="0" err="1"/>
              <a:t>AppCenter</a:t>
            </a:r>
            <a:r>
              <a:rPr lang="en-US" sz="2500" dirty="0"/>
              <a:t> has an open/closed feature for crash groups – use it!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33</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5" name="Picture 4">
            <a:extLst>
              <a:ext uri="{FF2B5EF4-FFF2-40B4-BE49-F238E27FC236}">
                <a16:creationId xmlns:a16="http://schemas.microsoft.com/office/drawing/2014/main" id="{6DD6AA2A-4A27-4A66-960C-202B6A4D25D5}"/>
              </a:ext>
            </a:extLst>
          </p:cNvPr>
          <p:cNvPicPr>
            <a:picLocks noChangeAspect="1"/>
          </p:cNvPicPr>
          <p:nvPr/>
        </p:nvPicPr>
        <p:blipFill>
          <a:blip r:embed="rId4"/>
          <a:stretch>
            <a:fillRect/>
          </a:stretch>
        </p:blipFill>
        <p:spPr>
          <a:xfrm>
            <a:off x="1677191" y="3048000"/>
            <a:ext cx="9090681" cy="3136900"/>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1388461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0"/>
            <a:ext cx="8168244"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#12. </a:t>
            </a:r>
            <a:r>
              <a:rPr lang="en-US" sz="4800" dirty="0" err="1"/>
              <a:t>CodeMaid</a:t>
            </a:r>
            <a:r>
              <a:rPr lang="en-US" sz="4800" dirty="0"/>
              <a:t> – Avoid Merge Conflicts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3439885"/>
          </a:xfrm>
        </p:spPr>
        <p:txBody>
          <a:bodyPr/>
          <a:lstStyle/>
          <a:p>
            <a:pPr marL="285750" indent="-285750">
              <a:buFont typeface="Arial" panose="020B0604020202020204" pitchFamily="34" charset="0"/>
              <a:buChar char="•"/>
            </a:pPr>
            <a:r>
              <a:rPr lang="en-US" sz="2400" dirty="0"/>
              <a:t>Botched Merges Cause Delays – often involving multiple developers!</a:t>
            </a:r>
          </a:p>
          <a:p>
            <a:pPr marL="285750" indent="-285750">
              <a:buFont typeface="Arial" panose="020B0604020202020204" pitchFamily="34" charset="0"/>
              <a:buChar char="•"/>
            </a:pPr>
            <a:r>
              <a:rPr lang="en-US" sz="2400" dirty="0"/>
              <a:t>Agree on an auto code-cleaning tool that your whole dev team will use</a:t>
            </a:r>
          </a:p>
          <a:p>
            <a:pPr marL="285750" indent="-285750">
              <a:buFont typeface="Arial" panose="020B0604020202020204" pitchFamily="34" charset="0"/>
              <a:buChar char="•"/>
            </a:pPr>
            <a:r>
              <a:rPr lang="en-US" sz="2400" dirty="0"/>
              <a:t>Auto Clean on Save</a:t>
            </a:r>
          </a:p>
          <a:p>
            <a:pPr marL="285750" indent="-285750">
              <a:buFont typeface="Arial" panose="020B0604020202020204" pitchFamily="34" charset="0"/>
              <a:buChar char="•"/>
            </a:pPr>
            <a:r>
              <a:rPr lang="en-US" sz="2400" dirty="0"/>
              <a:t>Auto Reorganize on Save</a:t>
            </a:r>
          </a:p>
          <a:p>
            <a:pPr marL="285750" indent="-285750">
              <a:buFont typeface="Arial" panose="020B0604020202020204" pitchFamily="34" charset="0"/>
              <a:buChar char="•"/>
            </a:pPr>
            <a:r>
              <a:rPr lang="en-US" sz="2400" dirty="0"/>
              <a:t>Alphabetize members of the same group</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34</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4" name="Picture 3">
            <a:extLst>
              <a:ext uri="{FF2B5EF4-FFF2-40B4-BE49-F238E27FC236}">
                <a16:creationId xmlns:a16="http://schemas.microsoft.com/office/drawing/2014/main" id="{D8D4CD44-4BA8-4B85-B5B4-F2852B1C7AC0}"/>
              </a:ext>
            </a:extLst>
          </p:cNvPr>
          <p:cNvPicPr>
            <a:picLocks noChangeAspect="1"/>
          </p:cNvPicPr>
          <p:nvPr/>
        </p:nvPicPr>
        <p:blipFill>
          <a:blip r:embed="rId4"/>
          <a:stretch>
            <a:fillRect/>
          </a:stretch>
        </p:blipFill>
        <p:spPr>
          <a:xfrm>
            <a:off x="6680200" y="3037500"/>
            <a:ext cx="4742543" cy="2971109"/>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1978026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0"/>
            <a:ext cx="8168244"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#13. Identify the Hard Parts and </a:t>
            </a:r>
            <a:r>
              <a:rPr lang="en-US" sz="4800" dirty="0" err="1"/>
              <a:t>TimeBox</a:t>
            </a:r>
            <a:r>
              <a:rPr lang="en-US" sz="4800" dirty="0"/>
              <a:t> POC</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3069770"/>
          </a:xfrm>
        </p:spPr>
        <p:txBody>
          <a:bodyPr/>
          <a:lstStyle/>
          <a:p>
            <a:pPr marL="285750" indent="-285750">
              <a:buFont typeface="Arial" panose="020B0604020202020204" pitchFamily="34" charset="0"/>
              <a:buChar char="•"/>
            </a:pPr>
            <a:r>
              <a:rPr lang="en-US" sz="2500" dirty="0"/>
              <a:t>Identify any specific technical challenges and/or high risk tasks</a:t>
            </a:r>
          </a:p>
          <a:p>
            <a:pPr marL="285750" indent="-285750">
              <a:buFont typeface="Arial" panose="020B0604020202020204" pitchFamily="34" charset="0"/>
              <a:buChar char="•"/>
            </a:pPr>
            <a:r>
              <a:rPr lang="en-US" sz="2500" dirty="0"/>
              <a:t>Allow yourself a specific amount of time to research and/or create a POC</a:t>
            </a:r>
          </a:p>
          <a:p>
            <a:pPr marL="285750" indent="-285750">
              <a:buFont typeface="Arial" panose="020B0604020202020204" pitchFamily="34" charset="0"/>
              <a:buChar char="•"/>
            </a:pPr>
            <a:r>
              <a:rPr lang="en-US" sz="2500" dirty="0"/>
              <a:t>At the end of that period of time, find a team member and talk about your findings and decide what to do next</a:t>
            </a:r>
          </a:p>
          <a:p>
            <a:pPr marL="285750" indent="-285750">
              <a:buFont typeface="Arial" panose="020B0604020202020204" pitchFamily="34" charset="0"/>
              <a:buChar char="•"/>
            </a:pPr>
            <a:r>
              <a:rPr lang="en-US" sz="2500" dirty="0"/>
              <a:t>Try not to ‘spin’ on a particular problem, by yourself, for too long</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35</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990903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0"/>
            <a:ext cx="8168244"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309816" y="972222"/>
            <a:ext cx="10450144" cy="921894"/>
          </a:xfrm>
        </p:spPr>
        <p:txBody>
          <a:bodyPr/>
          <a:lstStyle/>
          <a:p>
            <a:r>
              <a:rPr lang="en-US" sz="4800" dirty="0"/>
              <a:t>#14. Build an MVP with “Good Bones”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1309816" y="1894115"/>
            <a:ext cx="10450144" cy="3691139"/>
          </a:xfrm>
        </p:spPr>
        <p:txBody>
          <a:bodyPr/>
          <a:lstStyle/>
          <a:p>
            <a:r>
              <a:rPr lang="en-US" sz="2400" dirty="0"/>
              <a:t>MVP = Minimum Viable Product</a:t>
            </a:r>
          </a:p>
          <a:p>
            <a:r>
              <a:rPr lang="en-US" sz="2400" dirty="0"/>
              <a:t>Just enough features to satisfy the user’s base needs without investing in a long development cycle. This allows for the collection of feedback from users to decide what direction the development to go next.</a:t>
            </a:r>
          </a:p>
          <a:p>
            <a:r>
              <a:rPr lang="en-US" sz="2400" dirty="0"/>
              <a:t>The Hard Part:</a:t>
            </a:r>
          </a:p>
          <a:p>
            <a:r>
              <a:rPr lang="en-US" sz="2400" dirty="0"/>
              <a:t>Build this base functionality MVP with a good architecture upon which you will continue to build.</a:t>
            </a:r>
          </a:p>
          <a:p>
            <a:r>
              <a:rPr lang="en-US" sz="2400" dirty="0"/>
              <a:t>Don’t count on ‘reworking’ the base architecture after the MVP is complete… </a:t>
            </a:r>
          </a:p>
          <a:p>
            <a:endParaRPr lang="en-US" sz="24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36</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111147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11129"/>
            <a:ext cx="8182512" cy="638248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2336800" y="972222"/>
            <a:ext cx="9423160" cy="921894"/>
          </a:xfrm>
        </p:spPr>
        <p:txBody>
          <a:bodyPr/>
          <a:lstStyle/>
          <a:p>
            <a:r>
              <a:rPr lang="en-US" sz="4800" dirty="0"/>
              <a:t>#15. Push Business Rules Back</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2336800" y="1894115"/>
            <a:ext cx="9423160" cy="3338285"/>
          </a:xfrm>
        </p:spPr>
        <p:txBody>
          <a:bodyPr/>
          <a:lstStyle/>
          <a:p>
            <a:pPr marL="285750" indent="-285750">
              <a:buFont typeface="Arial" panose="020B0604020202020204" pitchFamily="34" charset="0"/>
              <a:buChar char="•"/>
            </a:pPr>
            <a:r>
              <a:rPr lang="en-US" sz="2500" dirty="0"/>
              <a:t>Add at least one Unit Test project to your solution on DAY ONE of development</a:t>
            </a:r>
          </a:p>
          <a:p>
            <a:pPr marL="285750" indent="-285750">
              <a:buFont typeface="Arial" panose="020B0604020202020204" pitchFamily="34" charset="0"/>
              <a:buChar char="•"/>
            </a:pPr>
            <a:r>
              <a:rPr lang="en-US" sz="2500" dirty="0"/>
              <a:t>Aim to write your views and view models such that at least the major business rules are pushed further back in the architecture</a:t>
            </a:r>
          </a:p>
          <a:p>
            <a:pPr marL="285750" indent="-285750">
              <a:buFont typeface="Arial" panose="020B0604020202020204" pitchFamily="34" charset="0"/>
              <a:buChar char="•"/>
            </a:pPr>
            <a:r>
              <a:rPr lang="en-US" sz="2500" dirty="0"/>
              <a:t>This allows you to more easily share the code </a:t>
            </a:r>
          </a:p>
          <a:p>
            <a:pPr marL="285750" indent="-285750">
              <a:buFont typeface="Arial" panose="020B0604020202020204" pitchFamily="34" charset="0"/>
              <a:buChar char="•"/>
            </a:pPr>
            <a:r>
              <a:rPr lang="en-US" sz="2500" dirty="0"/>
              <a:t>This allows you to write meaningful unit tests</a:t>
            </a:r>
          </a:p>
          <a:p>
            <a:pPr marL="285750" indent="-285750">
              <a:buFont typeface="Arial" panose="020B0604020202020204" pitchFamily="34" charset="0"/>
              <a:buChar char="•"/>
            </a:pPr>
            <a:r>
              <a:rPr lang="en-US" sz="2500" dirty="0"/>
              <a:t>Add a unit test task to your CI pipeline on DAY ONE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37</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671489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4E8379F-EE1C-4DC4-9C6C-6D725726D9EA}"/>
              </a:ext>
            </a:extLst>
          </p:cNvPr>
          <p:cNvPicPr>
            <a:picLocks noGrp="1" noChangeAspect="1" noChangeArrowheads="1"/>
          </p:cNvPicPr>
          <p:nvPr>
            <p:ph type="pic" sz="quarter" idx="14"/>
          </p:nvPr>
        </p:nvPicPr>
        <p:blipFill>
          <a:blip r:embed="rId3">
            <a:duotone>
              <a:prstClr val="black"/>
              <a:schemeClr val="tx1">
                <a:tint val="45000"/>
                <a:satMod val="400000"/>
              </a:schemeClr>
            </a:duotone>
          </a:blip>
          <a:stretch>
            <a:fillRect/>
          </a:stretch>
        </p:blipFill>
        <p:spPr bwMode="auto">
          <a:xfrm>
            <a:off x="-1" y="0"/>
            <a:ext cx="8168244" cy="6371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#16. Battle Context Switching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4114494"/>
          </a:xfrm>
        </p:spPr>
        <p:txBody>
          <a:bodyPr/>
          <a:lstStyle/>
          <a:p>
            <a:r>
              <a:rPr lang="en-US" sz="2400" b="1" dirty="0"/>
              <a:t>Try to reduce how often you context switch</a:t>
            </a:r>
          </a:p>
          <a:p>
            <a:pPr marL="285750" indent="-285750">
              <a:buFont typeface="Arial" panose="020B0604020202020204" pitchFamily="34" charset="0"/>
              <a:buChar char="•"/>
            </a:pPr>
            <a:r>
              <a:rPr lang="en-US" sz="2400" dirty="0"/>
              <a:t>Figure out WHEN the most productive code-writing block of time lands in your day. Everyone is different. Block this period of time out on your calendar as often as you can. Try to pair up challenging tasks or user stories with these prime productivity blocks of time.</a:t>
            </a:r>
          </a:p>
          <a:p>
            <a:pPr marL="285750" indent="-285750">
              <a:buFont typeface="Arial" panose="020B0604020202020204" pitchFamily="34" charset="0"/>
              <a:buChar char="•"/>
            </a:pPr>
            <a:r>
              <a:rPr lang="en-US" sz="2400" dirty="0"/>
              <a:t>Silence your phone. Earbuds. Noise cancelling earphones. Sign on your door. Set your Skype/Slack/Discord status as BUSY.</a:t>
            </a:r>
          </a:p>
          <a:p>
            <a:r>
              <a:rPr lang="en-US" sz="2400" b="1" dirty="0"/>
              <a:t>Try to figure out the most graceful way to recover from disruption</a:t>
            </a:r>
          </a:p>
          <a:p>
            <a:pPr marL="285750" indent="-285750">
              <a:buFont typeface="Arial" panose="020B0604020202020204" pitchFamily="34" charset="0"/>
              <a:buChar char="•"/>
            </a:pPr>
            <a:r>
              <a:rPr lang="en-US" sz="2400" dirty="0"/>
              <a:t>Sometimes listening to the same type of music or the same album or song over and over can help get you in the ‘state of flow’ faster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38</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829717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11129"/>
            <a:ext cx="8182512" cy="638248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#17. Apple Developer Membership Delays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4239986"/>
          </a:xfrm>
        </p:spPr>
        <p:txBody>
          <a:bodyPr/>
          <a:lstStyle/>
          <a:p>
            <a:r>
              <a:rPr lang="en-US" sz="2400" dirty="0"/>
              <a:t>Anticipate Two Major Delays Related to Apple Developer Accounts:</a:t>
            </a:r>
          </a:p>
          <a:p>
            <a:pPr marL="342900" indent="-342900">
              <a:buFont typeface="Arial" panose="020B0604020202020204" pitchFamily="34" charset="0"/>
              <a:buChar char="•"/>
            </a:pPr>
            <a:r>
              <a:rPr lang="en-US" sz="2400" dirty="0"/>
              <a:t>Initial legal agreements often get stuck in the legal departments of mid to large companies.</a:t>
            </a:r>
          </a:p>
          <a:p>
            <a:pPr marL="342900" indent="-342900">
              <a:buFont typeface="Arial" panose="020B0604020202020204" pitchFamily="34" charset="0"/>
              <a:buChar char="•"/>
            </a:pPr>
            <a:r>
              <a:rPr lang="en-US" sz="2400" dirty="0"/>
              <a:t>Any update to the license agreement will require approval again. Developers are blocked from accessing/modifying provisioning profiles until the legal agreements have been granted approval.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39</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8" name="Picture 7">
            <a:extLst>
              <a:ext uri="{FF2B5EF4-FFF2-40B4-BE49-F238E27FC236}">
                <a16:creationId xmlns:a16="http://schemas.microsoft.com/office/drawing/2014/main" id="{B539BF13-D7EF-41EE-995C-543AFD00CF91}"/>
              </a:ext>
            </a:extLst>
          </p:cNvPr>
          <p:cNvPicPr>
            <a:picLocks noChangeAspect="1"/>
          </p:cNvPicPr>
          <p:nvPr/>
        </p:nvPicPr>
        <p:blipFill>
          <a:blip r:embed="rId4"/>
          <a:stretch>
            <a:fillRect/>
          </a:stretch>
        </p:blipFill>
        <p:spPr>
          <a:xfrm>
            <a:off x="7396246" y="4115626"/>
            <a:ext cx="4579754" cy="2187899"/>
          </a:xfrm>
          <a:prstGeom prst="rect">
            <a:avLst/>
          </a:prstGeom>
        </p:spPr>
      </p:pic>
      <p:pic>
        <p:nvPicPr>
          <p:cNvPr id="5" name="Picture 4">
            <a:extLst>
              <a:ext uri="{FF2B5EF4-FFF2-40B4-BE49-F238E27FC236}">
                <a16:creationId xmlns:a16="http://schemas.microsoft.com/office/drawing/2014/main" id="{C799926E-7755-4675-BD16-9C6DDBAF29AA}"/>
              </a:ext>
            </a:extLst>
          </p:cNvPr>
          <p:cNvPicPr>
            <a:picLocks noChangeAspect="1"/>
          </p:cNvPicPr>
          <p:nvPr/>
        </p:nvPicPr>
        <p:blipFill rotWithShape="1">
          <a:blip r:embed="rId5"/>
          <a:srcRect l="25975" t="20598" r="19725" b="43865"/>
          <a:stretch/>
        </p:blipFill>
        <p:spPr>
          <a:xfrm>
            <a:off x="306535" y="4818255"/>
            <a:ext cx="7376965" cy="1072317"/>
          </a:xfrm>
          <a:prstGeom prst="rect">
            <a:avLst/>
          </a:prstGeom>
        </p:spPr>
      </p:pic>
    </p:spTree>
    <p:extLst>
      <p:ext uri="{BB962C8B-B14F-4D97-AF65-F5344CB8AC3E}">
        <p14:creationId xmlns:p14="http://schemas.microsoft.com/office/powerpoint/2010/main" val="396687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11800" y="772023"/>
            <a:ext cx="4648200" cy="2351321"/>
          </a:xfrm>
        </p:spPr>
        <p:txBody>
          <a:bodyPr/>
          <a:lstStyle/>
          <a:p>
            <a:r>
              <a:rPr lang="en-US" sz="4800" dirty="0"/>
              <a:t>Why are you qualified to talk  about this?</a:t>
            </a:r>
            <a:r>
              <a:rPr lang="en-US" dirty="0"/>
              <a:t> </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11800" y="3123344"/>
            <a:ext cx="4648200" cy="1356189"/>
          </a:xfrm>
        </p:spPr>
        <p:txBody>
          <a:bodyPr/>
          <a:lstStyle/>
          <a:p>
            <a:r>
              <a:rPr lang="en-US" i="1" dirty="0"/>
              <a:t>“Being a small shop, we have thrived by learning how to do more with less and streamline our approach to software craftsmanship.” -Paul</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2983515"/>
            <a:ext cx="5472000" cy="3283721"/>
          </a:xfrm>
        </p:spPr>
        <p:txBody>
          <a:bodyPr/>
          <a:lstStyle/>
          <a:p>
            <a:pPr defTabSz="457200">
              <a:lnSpc>
                <a:spcPct val="100000"/>
              </a:lnSpc>
              <a:spcBef>
                <a:spcPts val="0"/>
              </a:spcBef>
              <a:buFont typeface="Wingdings" panose="05000000000000000000" pitchFamily="2" charset="2"/>
              <a:buChar char="Ø"/>
            </a:pPr>
            <a:r>
              <a:rPr lang="en-US" dirty="0">
                <a:solidFill>
                  <a:prstClr val="black"/>
                </a:solidFill>
                <a:latin typeface="Calibri" panose="020F0502020204030204"/>
              </a:rPr>
              <a:t>Coding since 1998</a:t>
            </a:r>
          </a:p>
          <a:p>
            <a:pPr marL="266700" lvl="1" indent="0" defTabSz="457200">
              <a:lnSpc>
                <a:spcPct val="100000"/>
              </a:lnSpc>
              <a:spcBef>
                <a:spcPts val="0"/>
              </a:spcBef>
              <a:buNone/>
            </a:pPr>
            <a:r>
              <a:rPr lang="en-US" dirty="0">
                <a:solidFill>
                  <a:prstClr val="black"/>
                </a:solidFill>
                <a:latin typeface="Calibri" panose="020F0502020204030204"/>
              </a:rPr>
              <a:t>VBA, Java, VB6, XML, SOAP, Linux, SQL, HTML, CSS, and JS</a:t>
            </a:r>
          </a:p>
          <a:p>
            <a:pPr defTabSz="457200">
              <a:lnSpc>
                <a:spcPct val="100000"/>
              </a:lnSpc>
              <a:spcBef>
                <a:spcPts val="0"/>
              </a:spcBef>
              <a:buFont typeface="Wingdings" panose="05000000000000000000" pitchFamily="2" charset="2"/>
              <a:buChar char="Ø"/>
            </a:pPr>
            <a:r>
              <a:rPr lang="en-US" dirty="0">
                <a:solidFill>
                  <a:prstClr val="black"/>
                </a:solidFill>
                <a:latin typeface="Calibri" panose="020F0502020204030204"/>
              </a:rPr>
              <a:t>In 2008, Switched to C#</a:t>
            </a:r>
          </a:p>
          <a:p>
            <a:pPr marL="266700" lvl="1" indent="0" defTabSz="457200">
              <a:lnSpc>
                <a:spcPct val="100000"/>
              </a:lnSpc>
              <a:spcBef>
                <a:spcPts val="0"/>
              </a:spcBef>
              <a:buNone/>
            </a:pPr>
            <a:r>
              <a:rPr lang="en-US" dirty="0">
                <a:solidFill>
                  <a:prstClr val="black"/>
                </a:solidFill>
                <a:latin typeface="Calibri" panose="020F0502020204030204"/>
              </a:rPr>
              <a:t>Webforms, Win 8.1 Metro Apps, XAML and UWP </a:t>
            </a:r>
          </a:p>
          <a:p>
            <a:pPr defTabSz="457200">
              <a:lnSpc>
                <a:spcPct val="100000"/>
              </a:lnSpc>
              <a:spcBef>
                <a:spcPts val="0"/>
              </a:spcBef>
              <a:buFont typeface="Wingdings" panose="05000000000000000000" pitchFamily="2" charset="2"/>
              <a:buChar char="Ø"/>
            </a:pPr>
            <a:r>
              <a:rPr lang="en-US" dirty="0">
                <a:solidFill>
                  <a:prstClr val="black"/>
                </a:solidFill>
                <a:latin typeface="Calibri" panose="020F0502020204030204"/>
              </a:rPr>
              <a:t>In 2015, started Xamarin University</a:t>
            </a:r>
          </a:p>
          <a:p>
            <a:pPr marL="266700" lvl="1" indent="0" defTabSz="457200">
              <a:lnSpc>
                <a:spcPct val="100000"/>
              </a:lnSpc>
              <a:spcBef>
                <a:spcPts val="0"/>
              </a:spcBef>
              <a:buNone/>
            </a:pPr>
            <a:r>
              <a:rPr lang="en-US" dirty="0">
                <a:solidFill>
                  <a:prstClr val="black"/>
                </a:solidFill>
                <a:latin typeface="Calibri" panose="020F0502020204030204"/>
              </a:rPr>
              <a:t>I </a:t>
            </a:r>
            <a:r>
              <a:rPr lang="en-US" dirty="0">
                <a:solidFill>
                  <a:srgbClr val="FF0000"/>
                </a:solidFill>
                <a:latin typeface="Calibri" panose="020F0502020204030204"/>
              </a:rPr>
              <a:t>&lt;3</a:t>
            </a:r>
            <a:r>
              <a:rPr lang="en-US" dirty="0">
                <a:solidFill>
                  <a:prstClr val="black"/>
                </a:solidFill>
                <a:latin typeface="Calibri" panose="020F0502020204030204"/>
              </a:rPr>
              <a:t> Xamarin</a:t>
            </a:r>
          </a:p>
          <a:p>
            <a:pPr defTabSz="457200">
              <a:lnSpc>
                <a:spcPct val="100000"/>
              </a:lnSpc>
              <a:spcBef>
                <a:spcPts val="0"/>
              </a:spcBef>
              <a:buFont typeface="Wingdings" panose="05000000000000000000" pitchFamily="2" charset="2"/>
              <a:buChar char="Ø"/>
            </a:pPr>
            <a:r>
              <a:rPr lang="en-US" dirty="0">
                <a:solidFill>
                  <a:prstClr val="black"/>
                </a:solidFill>
                <a:latin typeface="Calibri" panose="020F0502020204030204"/>
              </a:rPr>
              <a:t>Lifetime chronic nightmares about being late</a:t>
            </a:r>
          </a:p>
          <a:p>
            <a:pPr defTabSz="457200">
              <a:lnSpc>
                <a:spcPct val="100000"/>
              </a:lnSpc>
              <a:spcBef>
                <a:spcPts val="0"/>
              </a:spcBef>
              <a:buFont typeface="Wingdings" panose="05000000000000000000" pitchFamily="2" charset="2"/>
              <a:buChar char="Ø"/>
            </a:pPr>
            <a:r>
              <a:rPr lang="en-US" dirty="0">
                <a:solidFill>
                  <a:prstClr val="black"/>
                </a:solidFill>
                <a:latin typeface="Calibri" panose="020F0502020204030204"/>
              </a:rPr>
              <a:t>Disclosure: I have no affiliation to any of the specific products mentioned in this talk</a:t>
            </a:r>
          </a:p>
          <a:p>
            <a:pPr defTabSz="457200">
              <a:lnSpc>
                <a:spcPct val="100000"/>
              </a:lnSpc>
              <a:spcBef>
                <a:spcPts val="0"/>
              </a:spcBef>
              <a:buFont typeface="Wingdings" panose="05000000000000000000" pitchFamily="2" charset="2"/>
              <a:buChar char="Ø"/>
            </a:pPr>
            <a:r>
              <a:rPr lang="en-US" dirty="0">
                <a:solidFill>
                  <a:prstClr val="black"/>
                </a:solidFill>
                <a:latin typeface="Calibri" panose="020F0502020204030204"/>
              </a:rPr>
              <a:t>Our office is in a maker space =&gt; </a:t>
            </a:r>
            <a:r>
              <a:rPr lang="en-US" dirty="0" err="1">
                <a:solidFill>
                  <a:prstClr val="black"/>
                </a:solidFill>
                <a:latin typeface="Calibri" panose="020F0502020204030204"/>
              </a:rPr>
              <a:t>Fox.Build</a:t>
            </a:r>
            <a:endParaRPr lang="en-US" dirty="0">
              <a:solidFill>
                <a:prstClr val="black"/>
              </a:solidFill>
              <a:latin typeface="Calibri" panose="020F0502020204030204"/>
            </a:endParaRPr>
          </a:p>
          <a:p>
            <a:pPr defTabSz="457200">
              <a:lnSpc>
                <a:spcPct val="100000"/>
              </a:lnSpc>
              <a:spcBef>
                <a:spcPts val="0"/>
              </a:spcBef>
              <a:buFont typeface="Wingdings" panose="05000000000000000000" pitchFamily="2" charset="2"/>
              <a:buChar char="Ø"/>
            </a:pPr>
            <a:r>
              <a:rPr lang="en-US" dirty="0">
                <a:solidFill>
                  <a:prstClr val="black"/>
                </a:solidFill>
                <a:latin typeface="Calibri" panose="020F0502020204030204"/>
              </a:rPr>
              <a:t>Hobbies: Guitar, Photography, 3D Printing, Ancestry</a:t>
            </a:r>
          </a:p>
          <a:p>
            <a:pPr defTabSz="457200">
              <a:lnSpc>
                <a:spcPct val="100000"/>
              </a:lnSpc>
              <a:spcBef>
                <a:spcPts val="0"/>
              </a:spcBef>
              <a:buFont typeface="Wingdings" panose="05000000000000000000" pitchFamily="2" charset="2"/>
              <a:buChar char="Ø"/>
            </a:pPr>
            <a:r>
              <a:rPr lang="en-US" dirty="0">
                <a:solidFill>
                  <a:prstClr val="black"/>
                </a:solidFill>
                <a:latin typeface="Calibri" panose="020F0502020204030204"/>
              </a:rPr>
              <a:t>Fox Valley Girls Coding Club Instructor</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657199"/>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7" name="Picture 6">
            <a:extLst>
              <a:ext uri="{FF2B5EF4-FFF2-40B4-BE49-F238E27FC236}">
                <a16:creationId xmlns:a16="http://schemas.microsoft.com/office/drawing/2014/main" id="{3624E6AC-4EEA-4BB7-A080-6414E232E159}"/>
              </a:ext>
            </a:extLst>
          </p:cNvPr>
          <p:cNvPicPr>
            <a:picLocks noChangeAspect="1"/>
          </p:cNvPicPr>
          <p:nvPr/>
        </p:nvPicPr>
        <p:blipFill>
          <a:blip r:embed="rId4"/>
          <a:stretch>
            <a:fillRect/>
          </a:stretch>
        </p:blipFill>
        <p:spPr>
          <a:xfrm>
            <a:off x="2732902" y="307403"/>
            <a:ext cx="2931098" cy="2931098"/>
          </a:xfrm>
          <a:prstGeom prst="ellipse">
            <a:avLst/>
          </a:prstGeom>
          <a:ln>
            <a:noFill/>
          </a:ln>
          <a:effectLst>
            <a:softEdge rad="112500"/>
          </a:effectLst>
        </p:spPr>
      </p:pic>
      <p:sp>
        <p:nvSpPr>
          <p:cNvPr id="8" name="TextBox 7">
            <a:extLst>
              <a:ext uri="{FF2B5EF4-FFF2-40B4-BE49-F238E27FC236}">
                <a16:creationId xmlns:a16="http://schemas.microsoft.com/office/drawing/2014/main" id="{E72E0D46-9791-48C7-A24B-1C9CE87911D6}"/>
              </a:ext>
            </a:extLst>
          </p:cNvPr>
          <p:cNvSpPr txBox="1"/>
          <p:nvPr/>
        </p:nvSpPr>
        <p:spPr>
          <a:xfrm>
            <a:off x="583922" y="1629298"/>
            <a:ext cx="2359941" cy="1354217"/>
          </a:xfrm>
          <a:prstGeom prst="rect">
            <a:avLst/>
          </a:prstGeom>
          <a:noFill/>
        </p:spPr>
        <p:txBody>
          <a:bodyPr wrap="none" rtlCol="0">
            <a:spAutoFit/>
          </a:bodyPr>
          <a:lstStyle/>
          <a:p>
            <a:r>
              <a:rPr lang="en-US" sz="3200" dirty="0"/>
              <a:t>I like to </a:t>
            </a:r>
          </a:p>
          <a:p>
            <a:r>
              <a:rPr lang="en-US" sz="3200" dirty="0"/>
              <a:t>build stuff…</a:t>
            </a:r>
          </a:p>
          <a:p>
            <a:endParaRPr lang="en-US" dirty="0"/>
          </a:p>
        </p:txBody>
      </p:sp>
    </p:spTree>
    <p:extLst>
      <p:ext uri="{BB962C8B-B14F-4D97-AF65-F5344CB8AC3E}">
        <p14:creationId xmlns:p14="http://schemas.microsoft.com/office/powerpoint/2010/main" val="1329746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0"/>
            <a:ext cx="8168244"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#18. iTunes Submission</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3401785"/>
          </a:xfrm>
        </p:spPr>
        <p:txBody>
          <a:bodyPr/>
          <a:lstStyle/>
          <a:p>
            <a:pPr marL="285750" indent="-285750">
              <a:buFont typeface="Arial" panose="020B0604020202020204" pitchFamily="34" charset="0"/>
              <a:buChar char="•"/>
            </a:pPr>
            <a:r>
              <a:rPr lang="en-US" sz="2400" dirty="0"/>
              <a:t>The iTunes store is probably allergic to approving an app on the very first try.</a:t>
            </a:r>
          </a:p>
          <a:p>
            <a:pPr marL="285750" indent="-285750">
              <a:buFont typeface="Arial" panose="020B0604020202020204" pitchFamily="34" charset="0"/>
              <a:buChar char="•"/>
            </a:pPr>
            <a:r>
              <a:rPr lang="en-US" sz="2400" dirty="0">
                <a:solidFill>
                  <a:schemeClr val="bg1"/>
                </a:solidFill>
              </a:rPr>
              <a:t>Submitting MVPs is sometimes </a:t>
            </a:r>
            <a:r>
              <a:rPr lang="en-US" sz="2400" dirty="0"/>
              <a:t>a waste of time, waiting until the last minute can cause major delays.</a:t>
            </a:r>
          </a:p>
          <a:p>
            <a:pPr marL="285750" indent="-285750">
              <a:buFont typeface="Arial" panose="020B0604020202020204" pitchFamily="34" charset="0"/>
              <a:buChar char="•"/>
            </a:pPr>
            <a:r>
              <a:rPr lang="en-US" sz="2400" dirty="0"/>
              <a:t>Set expectations with stakeholders to work early on in the project to figure out how the app should be presented in the store. Edits to these metadata require a human moderated review, even if the archived build has not changed. </a:t>
            </a:r>
          </a:p>
          <a:p>
            <a:pPr marL="285750" indent="-285750">
              <a:buFont typeface="Arial" panose="020B0604020202020204" pitchFamily="34" charset="0"/>
              <a:buChar char="•"/>
            </a:pPr>
            <a:r>
              <a:rPr lang="en-US" sz="2400" dirty="0"/>
              <a:t>If the app is approved, it doesn’t have to be released. You can set the app to ‘manual release’ in iTunes Connect.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40</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691242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0"/>
            <a:ext cx="8168244"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#19. Visual Studio Built In Task List:</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4282750"/>
          </a:xfrm>
        </p:spPr>
        <p:txBody>
          <a:bodyPr/>
          <a:lstStyle/>
          <a:p>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41</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4" name="Picture 3">
            <a:extLst>
              <a:ext uri="{FF2B5EF4-FFF2-40B4-BE49-F238E27FC236}">
                <a16:creationId xmlns:a16="http://schemas.microsoft.com/office/drawing/2014/main" id="{4A6D8C8A-D89D-4560-9BB1-37CE24251250}"/>
              </a:ext>
            </a:extLst>
          </p:cNvPr>
          <p:cNvPicPr>
            <a:picLocks noChangeAspect="1"/>
          </p:cNvPicPr>
          <p:nvPr/>
        </p:nvPicPr>
        <p:blipFill>
          <a:blip r:embed="rId4"/>
          <a:stretch>
            <a:fillRect/>
          </a:stretch>
        </p:blipFill>
        <p:spPr>
          <a:xfrm>
            <a:off x="595547" y="4420346"/>
            <a:ext cx="11287321" cy="1888583"/>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CCF9E6D-06D3-4A77-9607-A82A1EE1D368}"/>
              </a:ext>
            </a:extLst>
          </p:cNvPr>
          <p:cNvPicPr>
            <a:picLocks noChangeAspect="1"/>
          </p:cNvPicPr>
          <p:nvPr/>
        </p:nvPicPr>
        <p:blipFill rotWithShape="1">
          <a:blip r:embed="rId5"/>
          <a:srcRect r="25447"/>
          <a:stretch/>
        </p:blipFill>
        <p:spPr>
          <a:xfrm>
            <a:off x="531009" y="2011390"/>
            <a:ext cx="10007017" cy="1164296"/>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320272D-088C-481A-952B-1FB5B0ABED79}"/>
              </a:ext>
            </a:extLst>
          </p:cNvPr>
          <p:cNvPicPr>
            <a:picLocks noChangeAspect="1"/>
          </p:cNvPicPr>
          <p:nvPr/>
        </p:nvPicPr>
        <p:blipFill>
          <a:blip r:embed="rId6"/>
          <a:stretch>
            <a:fillRect/>
          </a:stretch>
        </p:blipFill>
        <p:spPr>
          <a:xfrm>
            <a:off x="1384336" y="3043821"/>
            <a:ext cx="4312174" cy="1427678"/>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EF4C3B23-90B4-41D3-847E-6A7B4ECBCA24}"/>
              </a:ext>
            </a:extLst>
          </p:cNvPr>
          <p:cNvPicPr>
            <a:picLocks noChangeAspect="1"/>
          </p:cNvPicPr>
          <p:nvPr/>
        </p:nvPicPr>
        <p:blipFill>
          <a:blip r:embed="rId7"/>
          <a:stretch>
            <a:fillRect/>
          </a:stretch>
        </p:blipFill>
        <p:spPr>
          <a:xfrm>
            <a:off x="6666251" y="1971553"/>
            <a:ext cx="5216617" cy="23344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069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11129"/>
            <a:ext cx="8182512" cy="638248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#20. First 10 / Last 10 Minutes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4282750"/>
          </a:xfrm>
        </p:spPr>
        <p:txBody>
          <a:bodyPr/>
          <a:lstStyle/>
          <a:p>
            <a:pPr marL="285750" indent="-285750">
              <a:buFont typeface="Arial" panose="020B0604020202020204" pitchFamily="34" charset="0"/>
              <a:buChar char="•"/>
            </a:pPr>
            <a:r>
              <a:rPr lang="en-US" sz="2400" dirty="0"/>
              <a:t>Keep a notebook next to your keyboard. When something pops in your head, don’t distract yourself from coding – jot it down. </a:t>
            </a:r>
          </a:p>
          <a:p>
            <a:pPr marL="285750" indent="-285750">
              <a:buFont typeface="Arial" panose="020B0604020202020204" pitchFamily="34" charset="0"/>
              <a:buChar char="•"/>
            </a:pPr>
            <a:r>
              <a:rPr lang="en-US" sz="2400" u="sng" dirty="0"/>
              <a:t>First 10 minutes</a:t>
            </a:r>
          </a:p>
          <a:p>
            <a:pPr marL="552450" lvl="1" indent="-285750">
              <a:buFont typeface="Arial" panose="020B0604020202020204" pitchFamily="34" charset="0"/>
              <a:buChar char="•"/>
            </a:pPr>
            <a:r>
              <a:rPr lang="en-US" sz="2400" dirty="0">
                <a:solidFill>
                  <a:schemeClr val="bg1"/>
                </a:solidFill>
              </a:rPr>
              <a:t>Check builds and crash reports – this allows you to bring up any problems in stand up</a:t>
            </a:r>
          </a:p>
          <a:p>
            <a:pPr marL="552450" lvl="1" indent="-285750">
              <a:buFont typeface="Arial" panose="020B0604020202020204" pitchFamily="34" charset="0"/>
              <a:buChar char="•"/>
            </a:pPr>
            <a:r>
              <a:rPr lang="en-US" sz="2400" dirty="0">
                <a:solidFill>
                  <a:schemeClr val="bg1"/>
                </a:solidFill>
              </a:rPr>
              <a:t>Review notebook</a:t>
            </a:r>
          </a:p>
          <a:p>
            <a:pPr marL="285750" indent="-285750">
              <a:buFont typeface="Arial" panose="020B0604020202020204" pitchFamily="34" charset="0"/>
              <a:buChar char="•"/>
            </a:pPr>
            <a:r>
              <a:rPr lang="en-US" sz="2400" u="sng" dirty="0"/>
              <a:t>Last 10 minutes</a:t>
            </a:r>
          </a:p>
          <a:p>
            <a:pPr marL="552450" lvl="1" indent="-285750">
              <a:buFont typeface="Arial" panose="020B0604020202020204" pitchFamily="34" charset="0"/>
              <a:buChar char="•"/>
            </a:pPr>
            <a:r>
              <a:rPr lang="en-US" sz="2400" dirty="0">
                <a:solidFill>
                  <a:schemeClr val="bg1"/>
                </a:solidFill>
              </a:rPr>
              <a:t>“Scan the horizon” for what can go wrong, calculate probability and mitigate</a:t>
            </a:r>
          </a:p>
          <a:p>
            <a:pPr marL="552450" lvl="1" indent="-285750">
              <a:buFont typeface="Arial" panose="020B0604020202020204" pitchFamily="34" charset="0"/>
              <a:buChar char="•"/>
            </a:pPr>
            <a:r>
              <a:rPr lang="en-US" sz="2400" dirty="0">
                <a:solidFill>
                  <a:schemeClr val="bg1"/>
                </a:solidFill>
              </a:rPr>
              <a:t>Update your User Stories and Tasks</a:t>
            </a:r>
          </a:p>
          <a:p>
            <a:pPr marL="552450" lvl="1" indent="-285750">
              <a:buFont typeface="Arial" panose="020B0604020202020204" pitchFamily="34" charset="0"/>
              <a:buChar char="•"/>
            </a:pPr>
            <a:r>
              <a:rPr lang="en-US" sz="2400" dirty="0">
                <a:solidFill>
                  <a:schemeClr val="bg1"/>
                </a:solidFill>
              </a:rPr>
              <a:t>Review notebook</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42</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245941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156"/>
            <a:ext cx="8168444" cy="6371507"/>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803400" y="972222"/>
            <a:ext cx="9956560" cy="921894"/>
          </a:xfrm>
        </p:spPr>
        <p:txBody>
          <a:bodyPr/>
          <a:lstStyle/>
          <a:p>
            <a:r>
              <a:rPr lang="en-US" sz="4800" dirty="0"/>
              <a:t>#21. Avoid Late Summer Public Releases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1803400" y="1894115"/>
            <a:ext cx="9956560" cy="3846285"/>
          </a:xfrm>
        </p:spPr>
        <p:txBody>
          <a:bodyPr/>
          <a:lstStyle/>
          <a:p>
            <a:pPr marL="285750" indent="-285750">
              <a:buFont typeface="Arial" panose="020B0604020202020204" pitchFamily="34" charset="0"/>
              <a:buChar char="•"/>
            </a:pPr>
            <a:r>
              <a:rPr lang="en-US" sz="2500" dirty="0"/>
              <a:t>In summer, scan the horizon for upcoming info from Android and iOS.</a:t>
            </a:r>
          </a:p>
          <a:p>
            <a:pPr marL="285750" indent="-285750">
              <a:buFont typeface="Arial" panose="020B0604020202020204" pitchFamily="34" charset="0"/>
              <a:buChar char="•"/>
            </a:pPr>
            <a:r>
              <a:rPr lang="en-US" sz="2500" dirty="0"/>
              <a:t>Try not to do a public release in late summer without scheduling a bit of time to do some due diligence on any changes to either OS that may have some affect on your app. </a:t>
            </a:r>
          </a:p>
          <a:p>
            <a:r>
              <a:rPr lang="en-US" sz="2500" dirty="0"/>
              <a:t>Recent Examples:</a:t>
            </a:r>
          </a:p>
          <a:p>
            <a:pPr marL="342900" indent="-342900">
              <a:buFont typeface="Arial" panose="020B0604020202020204" pitchFamily="34" charset="0"/>
              <a:buChar char="•"/>
            </a:pPr>
            <a:r>
              <a:rPr lang="en-US" sz="2500" dirty="0"/>
              <a:t>iOS authentication facial recognition</a:t>
            </a:r>
          </a:p>
          <a:p>
            <a:pPr marL="285750" indent="-285750">
              <a:buFont typeface="Arial" panose="020B0604020202020204" pitchFamily="34" charset="0"/>
              <a:buChar char="•"/>
            </a:pPr>
            <a:r>
              <a:rPr lang="en-US" sz="2500" dirty="0"/>
              <a:t>New bezels, notches, etc.</a:t>
            </a:r>
          </a:p>
          <a:p>
            <a:pPr marL="285750" indent="-285750">
              <a:buFont typeface="Arial" panose="020B0604020202020204" pitchFamily="34" charset="0"/>
              <a:buChar char="•"/>
            </a:pPr>
            <a:r>
              <a:rPr lang="en-US" sz="2500" dirty="0"/>
              <a:t>Changes in location device permissions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43</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2994768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0"/>
            <a:ext cx="8168244"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#22. Keep Build Numbers in Sync</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3719285"/>
          </a:xfrm>
        </p:spPr>
        <p:txBody>
          <a:bodyPr/>
          <a:lstStyle/>
          <a:p>
            <a:r>
              <a:rPr lang="en-US" sz="2500" dirty="0"/>
              <a:t>Fumbling around to make a hot fix wastes time and introduces risk!</a:t>
            </a:r>
          </a:p>
          <a:p>
            <a:pPr marL="285750" indent="-285750">
              <a:buFont typeface="Arial" panose="020B0604020202020204" pitchFamily="34" charset="0"/>
              <a:buChar char="•"/>
            </a:pPr>
            <a:r>
              <a:rPr lang="en-US" sz="2500" dirty="0"/>
              <a:t>For the sake of sanity, keep your iOS, UWP and Android versions in sync!</a:t>
            </a:r>
          </a:p>
          <a:p>
            <a:pPr marL="285750" indent="-285750">
              <a:buFont typeface="Arial" panose="020B0604020202020204" pitchFamily="34" charset="0"/>
              <a:buChar char="•"/>
            </a:pPr>
            <a:r>
              <a:rPr lang="en-US" sz="2500" dirty="0"/>
              <a:t>Always TAG your repo commits in Git when you do a release</a:t>
            </a:r>
          </a:p>
          <a:p>
            <a:pPr marL="285750" indent="-285750">
              <a:buFont typeface="Arial" panose="020B0604020202020204" pitchFamily="34" charset="0"/>
              <a:buChar char="•"/>
            </a:pPr>
            <a:r>
              <a:rPr lang="en-US" sz="2500" dirty="0"/>
              <a:t>Always make a release branch in Azure Dev Ops/TFS when you make a release – be ready for those high-pressure hot fixes!</a:t>
            </a:r>
          </a:p>
          <a:p>
            <a:pPr marL="285750" indent="-285750">
              <a:buFont typeface="Arial" panose="020B0604020202020204" pitchFamily="34" charset="0"/>
              <a:buChar char="•"/>
            </a:pPr>
            <a:r>
              <a:rPr lang="en-US" sz="2500" dirty="0"/>
              <a:t>Be aware that if you use a CI/CD script to increment the build: the version number is NOT getting into source control!</a:t>
            </a:r>
          </a:p>
          <a:p>
            <a:pPr marL="285750" indent="-285750">
              <a:buFont typeface="Arial" panose="020B0604020202020204" pitchFamily="34" charset="0"/>
              <a:buChar char="•"/>
            </a:pPr>
            <a:r>
              <a:rPr lang="en-US" sz="2500" dirty="0"/>
              <a:t>Be aware of how version numbers are used to filter your app’s analytics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44</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10874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3">
            <a:duotone>
              <a:prstClr val="black"/>
              <a:schemeClr val="tx1">
                <a:tint val="45000"/>
                <a:satMod val="400000"/>
              </a:schemeClr>
            </a:duotone>
          </a:blip>
          <a:stretch>
            <a:fillRect/>
          </a:stretch>
        </p:blipFill>
        <p:spPr>
          <a:xfrm>
            <a:off x="0" y="0"/>
            <a:ext cx="8168244"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6" y="972221"/>
            <a:ext cx="11041503" cy="921894"/>
          </a:xfrm>
        </p:spPr>
        <p:txBody>
          <a:bodyPr/>
          <a:lstStyle/>
          <a:p>
            <a:r>
              <a:rPr lang="en-US" sz="4800" dirty="0"/>
              <a:t>#23. Use the Golden Ratio</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4282750"/>
          </a:xfrm>
        </p:spPr>
        <p:txBody>
          <a:bodyPr/>
          <a:lstStyle/>
          <a:p>
            <a:pPr marL="285750" indent="-285750">
              <a:buFont typeface="Arial" panose="020B0604020202020204" pitchFamily="34" charset="0"/>
              <a:buChar char="•"/>
            </a:pPr>
            <a:r>
              <a:rPr lang="en-US" sz="2500" dirty="0"/>
              <a:t>Found throughout nature and art, the Golden Ratio is </a:t>
            </a:r>
            <a:r>
              <a:rPr lang="en-US" sz="2500" b="1" i="1" dirty="0"/>
              <a:t>magically</a:t>
            </a:r>
            <a:r>
              <a:rPr lang="en-US" sz="2500" dirty="0"/>
              <a:t> pleasing to the human eye</a:t>
            </a:r>
          </a:p>
          <a:p>
            <a:pPr marL="285750" indent="-285750">
              <a:buFont typeface="Arial" panose="020B0604020202020204" pitchFamily="34" charset="0"/>
              <a:buChar char="•"/>
            </a:pPr>
            <a:r>
              <a:rPr lang="en-US" sz="2500" dirty="0"/>
              <a:t>XAML allows for a easy use of the Golden Ratio, with Grid Rows and Columns</a:t>
            </a:r>
          </a:p>
          <a:p>
            <a:pPr marL="285750" indent="-285750">
              <a:buFont typeface="Arial" panose="020B0604020202020204" pitchFamily="34" charset="0"/>
              <a:buChar char="•"/>
            </a:pPr>
            <a:r>
              <a:rPr lang="en-US" sz="2500" dirty="0"/>
              <a:t>You can use any combo of the ratio in whole numbers</a:t>
            </a:r>
          </a:p>
          <a:p>
            <a:pPr marL="285750" indent="-285750">
              <a:buFont typeface="Arial" panose="020B0604020202020204" pitchFamily="34" charset="0"/>
              <a:buChar char="•"/>
            </a:pPr>
            <a:r>
              <a:rPr lang="en-US" sz="2500" dirty="0"/>
              <a:t>For two sections, you can also just use 1 : 1.618 </a:t>
            </a:r>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45</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5" name="Picture 4">
            <a:extLst>
              <a:ext uri="{FF2B5EF4-FFF2-40B4-BE49-F238E27FC236}">
                <a16:creationId xmlns:a16="http://schemas.microsoft.com/office/drawing/2014/main" id="{87774671-EC12-4B56-B86B-45C9E534FAF8}"/>
              </a:ext>
            </a:extLst>
          </p:cNvPr>
          <p:cNvPicPr>
            <a:picLocks noChangeAspect="1"/>
          </p:cNvPicPr>
          <p:nvPr/>
        </p:nvPicPr>
        <p:blipFill>
          <a:blip r:embed="rId4"/>
          <a:stretch>
            <a:fillRect/>
          </a:stretch>
        </p:blipFill>
        <p:spPr>
          <a:xfrm>
            <a:off x="8328074" y="3965391"/>
            <a:ext cx="3244606" cy="2043218"/>
          </a:xfrm>
          <a:prstGeom prst="rect">
            <a:avLst/>
          </a:prstGeom>
        </p:spPr>
      </p:pic>
      <p:pic>
        <p:nvPicPr>
          <p:cNvPr id="8" name="Picture 7">
            <a:extLst>
              <a:ext uri="{FF2B5EF4-FFF2-40B4-BE49-F238E27FC236}">
                <a16:creationId xmlns:a16="http://schemas.microsoft.com/office/drawing/2014/main" id="{035A32DC-B98A-4A3A-908F-E053EDDCE6AF}"/>
              </a:ext>
            </a:extLst>
          </p:cNvPr>
          <p:cNvPicPr>
            <a:picLocks noChangeAspect="1"/>
          </p:cNvPicPr>
          <p:nvPr/>
        </p:nvPicPr>
        <p:blipFill>
          <a:blip r:embed="rId5"/>
          <a:stretch>
            <a:fillRect/>
          </a:stretch>
        </p:blipFill>
        <p:spPr>
          <a:xfrm>
            <a:off x="1341528" y="4234375"/>
            <a:ext cx="6362469" cy="2039733"/>
          </a:xfrm>
          <a:prstGeom prst="rect">
            <a:avLst/>
          </a:prstGeom>
        </p:spPr>
      </p:pic>
    </p:spTree>
    <p:extLst>
      <p:ext uri="{BB962C8B-B14F-4D97-AF65-F5344CB8AC3E}">
        <p14:creationId xmlns:p14="http://schemas.microsoft.com/office/powerpoint/2010/main" val="2176774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8D0E0F-2DA1-44EE-BD73-5C39021717F8}"/>
              </a:ext>
            </a:extLst>
          </p:cNvPr>
          <p:cNvPicPr>
            <a:picLocks noChangeAspect="1"/>
          </p:cNvPicPr>
          <p:nvPr/>
        </p:nvPicPr>
        <p:blipFill>
          <a:blip r:embed="rId3"/>
          <a:stretch>
            <a:fillRect/>
          </a:stretch>
        </p:blipFill>
        <p:spPr>
          <a:xfrm>
            <a:off x="0" y="478"/>
            <a:ext cx="8169348" cy="6370872"/>
          </a:xfrm>
          <a:prstGeom prst="rect">
            <a:avLst/>
          </a:prstGeo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295400" y="972222"/>
            <a:ext cx="10464560" cy="921894"/>
          </a:xfrm>
        </p:spPr>
        <p:txBody>
          <a:bodyPr/>
          <a:lstStyle/>
          <a:p>
            <a:r>
              <a:rPr lang="en-US" sz="4800" dirty="0"/>
              <a:t>#24. Choose Your Plugins Wisely</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1295400" y="1894115"/>
            <a:ext cx="10464560" cy="4282750"/>
          </a:xfrm>
        </p:spPr>
        <p:txBody>
          <a:bodyPr/>
          <a:lstStyle/>
          <a:p>
            <a:r>
              <a:rPr lang="en-US" sz="2400" dirty="0"/>
              <a:t>When your app requires functionality that can be furnished by an open source plugin…</a:t>
            </a:r>
          </a:p>
          <a:p>
            <a:pPr marL="342900" indent="-342900">
              <a:buFont typeface="Arial" panose="020B0604020202020204" pitchFamily="34" charset="0"/>
              <a:buChar char="•"/>
            </a:pPr>
            <a:r>
              <a:rPr lang="en-US" sz="2400" dirty="0"/>
              <a:t>Does the business require that all plugins are vetted for security purposes?</a:t>
            </a:r>
          </a:p>
          <a:p>
            <a:pPr marL="342900" indent="-342900">
              <a:buFont typeface="Arial" panose="020B0604020202020204" pitchFamily="34" charset="0"/>
              <a:buChar char="•"/>
            </a:pPr>
            <a:r>
              <a:rPr lang="en-US" sz="2400" dirty="0"/>
              <a:t>When was the last time the plugin code was updated on GitHub?</a:t>
            </a:r>
          </a:p>
          <a:p>
            <a:pPr marL="342900" indent="-342900">
              <a:buFont typeface="Arial" panose="020B0604020202020204" pitchFamily="34" charset="0"/>
              <a:buChar char="•"/>
            </a:pPr>
            <a:r>
              <a:rPr lang="en-US" sz="2400" dirty="0"/>
              <a:t>Browse the issues for known problems</a:t>
            </a:r>
          </a:p>
          <a:p>
            <a:r>
              <a:rPr lang="en-US" sz="2400" dirty="0"/>
              <a:t>Perhaps it can be furnished by a third party plugin…</a:t>
            </a:r>
          </a:p>
          <a:p>
            <a:pPr marL="342900" indent="-342900">
              <a:buFont typeface="Arial" panose="020B0604020202020204" pitchFamily="34" charset="0"/>
              <a:buChar char="•"/>
            </a:pPr>
            <a:r>
              <a:rPr lang="en-US" sz="2400" dirty="0"/>
              <a:t>How often do they release updates?</a:t>
            </a:r>
          </a:p>
          <a:p>
            <a:pPr marL="342900" indent="-342900">
              <a:buFont typeface="Arial" panose="020B0604020202020204" pitchFamily="34" charset="0"/>
              <a:buChar char="•"/>
            </a:pPr>
            <a:r>
              <a:rPr lang="en-US" sz="2400" dirty="0"/>
              <a:t>Browse their knowledge base</a:t>
            </a:r>
          </a:p>
          <a:p>
            <a:pPr marL="342900" indent="-342900">
              <a:buFont typeface="Arial" panose="020B0604020202020204" pitchFamily="34" charset="0"/>
              <a:buChar char="•"/>
            </a:pPr>
            <a:r>
              <a:rPr lang="en-US" sz="2400" dirty="0"/>
              <a:t>Do your due diligence!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46</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975761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13">
            <a:extLst>
              <a:ext uri="{FF2B5EF4-FFF2-40B4-BE49-F238E27FC236}">
                <a16:creationId xmlns:a16="http://schemas.microsoft.com/office/drawing/2014/main" id="{B05366A1-44B5-4666-945B-83B763E5127E}"/>
              </a:ext>
            </a:extLst>
          </p:cNvPr>
          <p:cNvPicPr>
            <a:picLocks noChangeAspect="1"/>
          </p:cNvPicPr>
          <p:nvPr/>
        </p:nvPicPr>
        <p:blipFill>
          <a:blip r:embed="rId3">
            <a:duotone>
              <a:prstClr val="black"/>
              <a:schemeClr val="tx1">
                <a:tint val="45000"/>
                <a:satMod val="400000"/>
              </a:schemeClr>
            </a:duotone>
          </a:blip>
          <a:stretch>
            <a:fillRect/>
          </a:stretch>
        </p:blipFill>
        <p:spPr>
          <a:xfrm>
            <a:off x="0" y="0"/>
            <a:ext cx="8168244" cy="6371351"/>
          </a:xfrm>
          <a:prstGeom prst="rect">
            <a:avLst/>
          </a:prstGeom>
          <a:solidFill>
            <a:schemeClr val="bg1">
              <a:lumMod val="95000"/>
            </a:schemeClr>
          </a:solidFill>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8457" y="972222"/>
            <a:ext cx="11041503" cy="921894"/>
          </a:xfrm>
        </p:spPr>
        <p:txBody>
          <a:bodyPr/>
          <a:lstStyle/>
          <a:p>
            <a:r>
              <a:rPr lang="en-US" sz="4800" dirty="0"/>
              <a:t>#25. Synchronize  Environment  Updates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457" y="1894115"/>
            <a:ext cx="11041503" cy="3991663"/>
          </a:xfrm>
        </p:spPr>
        <p:txBody>
          <a:bodyPr/>
          <a:lstStyle/>
          <a:p>
            <a:pPr marL="285750" indent="-285750">
              <a:buFont typeface="Arial" panose="020B0604020202020204" pitchFamily="34" charset="0"/>
              <a:buChar char="•"/>
            </a:pPr>
            <a:r>
              <a:rPr lang="en-US" sz="2500" dirty="0"/>
              <a:t>Everyone on your team should be using the same version of Visual Studio and/or VS for Mac. Discuss and plan for Visual Studio, </a:t>
            </a:r>
            <a:r>
              <a:rPr lang="en-US" sz="2500" dirty="0" err="1"/>
              <a:t>nuget</a:t>
            </a:r>
            <a:r>
              <a:rPr lang="en-US" sz="2500" dirty="0"/>
              <a:t>, dev device SDK and dev machine SDK updates. </a:t>
            </a:r>
          </a:p>
          <a:p>
            <a:pPr marL="285750" indent="-285750">
              <a:buFont typeface="Arial" panose="020B0604020202020204" pitchFamily="34" charset="0"/>
              <a:buChar char="•"/>
            </a:pPr>
            <a:r>
              <a:rPr lang="en-US" sz="2500" dirty="0"/>
              <a:t>Devote one day every 4-6 weeks to updates and smoke testing – usually first day of a sprint. </a:t>
            </a:r>
          </a:p>
          <a:p>
            <a:pPr marL="285750" indent="-285750">
              <a:buFont typeface="Arial" panose="020B0604020202020204" pitchFamily="34" charset="0"/>
              <a:buChar char="•"/>
            </a:pPr>
            <a:r>
              <a:rPr lang="en-US" sz="2500" dirty="0"/>
              <a:t>Make sure you run release builds, with the linker on, to test updates on all platforms</a:t>
            </a:r>
          </a:p>
          <a:p>
            <a:pPr marL="285750" indent="-285750">
              <a:buFont typeface="Arial" panose="020B0604020202020204" pitchFamily="34" charset="0"/>
              <a:buChar char="•"/>
            </a:pPr>
            <a:r>
              <a:rPr lang="en-US" sz="2500" dirty="0"/>
              <a:t>Take notes so you don’t repeat the same version combination next time</a:t>
            </a:r>
          </a:p>
          <a:p>
            <a:pPr marL="285750" indent="-285750">
              <a:buFont typeface="Arial" panose="020B0604020202020204" pitchFamily="34" charset="0"/>
              <a:buChar char="•"/>
            </a:pPr>
            <a:r>
              <a:rPr lang="en-US" sz="2500" dirty="0"/>
              <a:t>Understand this is a long process for a Mac and iOS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47</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785" y="84939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083662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B26623-E122-A544-B08D-13B61600C4BD}"/>
              </a:ext>
            </a:extLst>
          </p:cNvPr>
          <p:cNvSpPr/>
          <p:nvPr/>
        </p:nvSpPr>
        <p:spPr>
          <a:xfrm>
            <a:off x="0" y="0"/>
            <a:ext cx="12192000"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 name="Title 1">
            <a:extLst>
              <a:ext uri="{FF2B5EF4-FFF2-40B4-BE49-F238E27FC236}">
                <a16:creationId xmlns:a16="http://schemas.microsoft.com/office/drawing/2014/main" id="{DE94A549-8D83-7048-ABF5-D29F1C38E723}"/>
              </a:ext>
            </a:extLst>
          </p:cNvPr>
          <p:cNvSpPr txBox="1">
            <a:spLocks/>
          </p:cNvSpPr>
          <p:nvPr/>
        </p:nvSpPr>
        <p:spPr>
          <a:xfrm>
            <a:off x="3764910" y="2951626"/>
            <a:ext cx="4662179" cy="9547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Q &amp; A</a:t>
            </a:r>
          </a:p>
        </p:txBody>
      </p:sp>
    </p:spTree>
    <p:extLst>
      <p:ext uri="{BB962C8B-B14F-4D97-AF65-F5344CB8AC3E}">
        <p14:creationId xmlns:p14="http://schemas.microsoft.com/office/powerpoint/2010/main" val="1575875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B26623-E122-A544-B08D-13B61600C4BD}"/>
              </a:ext>
            </a:extLst>
          </p:cNvPr>
          <p:cNvSpPr/>
          <p:nvPr/>
        </p:nvSpPr>
        <p:spPr>
          <a:xfrm>
            <a:off x="0" y="0"/>
            <a:ext cx="12192000" cy="6858000"/>
          </a:xfrm>
          <a:prstGeom prst="rect">
            <a:avLst/>
          </a:prstGeom>
          <a:solidFill>
            <a:srgbClr val="34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Title 1">
            <a:extLst>
              <a:ext uri="{FF2B5EF4-FFF2-40B4-BE49-F238E27FC236}">
                <a16:creationId xmlns:a16="http://schemas.microsoft.com/office/drawing/2014/main" id="{B8CB011D-55F9-D846-885D-C6F8FFCD72B3}"/>
              </a:ext>
            </a:extLst>
          </p:cNvPr>
          <p:cNvSpPr>
            <a:spLocks noGrp="1"/>
          </p:cNvSpPr>
          <p:nvPr>
            <p:ph type="title"/>
          </p:nvPr>
        </p:nvSpPr>
        <p:spPr>
          <a:xfrm>
            <a:off x="3764909" y="4188752"/>
            <a:ext cx="4662179" cy="954748"/>
          </a:xfrm>
        </p:spPr>
        <p:txBody>
          <a:bodyPr vert="horz" lIns="91440" tIns="45720" rIns="91440" bIns="45720" rtlCol="0" anchor="ctr">
            <a:normAutofit/>
          </a:bodyPr>
          <a:lstStyle/>
          <a:p>
            <a:pPr algn="ctr"/>
            <a:r>
              <a:rPr lang="en-US" sz="6000" b="1" kern="1200">
                <a:solidFill>
                  <a:srgbClr val="FFFFFF"/>
                </a:solidFill>
                <a:latin typeface="Open Sans" panose="020B0606030504020204" pitchFamily="34" charset="0"/>
                <a:ea typeface="Open Sans" panose="020B0606030504020204" pitchFamily="34" charset="0"/>
                <a:cs typeface="Open Sans" panose="020B0606030504020204" pitchFamily="34" charset="0"/>
              </a:rPr>
              <a:t>Thank You!</a:t>
            </a:r>
          </a:p>
        </p:txBody>
      </p:sp>
      <p:pic>
        <p:nvPicPr>
          <p:cNvPr id="8" name="Picture 7">
            <a:extLst>
              <a:ext uri="{FF2B5EF4-FFF2-40B4-BE49-F238E27FC236}">
                <a16:creationId xmlns:a16="http://schemas.microsoft.com/office/drawing/2014/main" id="{50677FE2-77E6-6A4B-A051-82BC7E3DF1A1}"/>
              </a:ext>
            </a:extLst>
          </p:cNvPr>
          <p:cNvPicPr>
            <a:picLocks noChangeAspect="1"/>
          </p:cNvPicPr>
          <p:nvPr/>
        </p:nvPicPr>
        <p:blipFill>
          <a:blip r:embed="rId3"/>
          <a:stretch>
            <a:fillRect/>
          </a:stretch>
        </p:blipFill>
        <p:spPr>
          <a:xfrm>
            <a:off x="4508964" y="1254741"/>
            <a:ext cx="3174068" cy="2439021"/>
          </a:xfrm>
          <a:prstGeom prst="rect">
            <a:avLst/>
          </a:prstGeom>
        </p:spPr>
      </p:pic>
    </p:spTree>
    <p:extLst>
      <p:ext uri="{BB962C8B-B14F-4D97-AF65-F5344CB8AC3E}">
        <p14:creationId xmlns:p14="http://schemas.microsoft.com/office/powerpoint/2010/main" val="3929285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C7D274B-19F4-4780-9435-810439F7B07C}"/>
              </a:ext>
            </a:extLst>
          </p:cNvPr>
          <p:cNvPicPr>
            <a:picLocks noGrp="1" noChangeAspect="1"/>
          </p:cNvPicPr>
          <p:nvPr>
            <p:ph type="pic" sz="quarter" idx="14"/>
          </p:nvPr>
        </p:nvPicPr>
        <p:blipFill>
          <a:blip r:embed="rId3"/>
          <a:srcRect l="26045" r="26045"/>
          <a:stretch>
            <a:fillRect/>
          </a:stretch>
        </p:blipFill>
        <p:spPr>
          <a:xfrm rot="5400000">
            <a:off x="5957888" y="138113"/>
            <a:ext cx="6372225" cy="6096000"/>
          </a:xfrm>
        </p:spPr>
      </p:pic>
      <p:sp>
        <p:nvSpPr>
          <p:cNvPr id="3" name="Title 2">
            <a:extLst>
              <a:ext uri="{FF2B5EF4-FFF2-40B4-BE49-F238E27FC236}">
                <a16:creationId xmlns:a16="http://schemas.microsoft.com/office/drawing/2014/main" id="{7E3AC51D-6FDB-43B7-BC57-B62137461E66}"/>
              </a:ext>
            </a:extLst>
          </p:cNvPr>
          <p:cNvSpPr>
            <a:spLocks noGrp="1"/>
          </p:cNvSpPr>
          <p:nvPr>
            <p:ph type="title"/>
          </p:nvPr>
        </p:nvSpPr>
        <p:spPr>
          <a:xfrm>
            <a:off x="7111800" y="1171254"/>
            <a:ext cx="4648200" cy="3616645"/>
          </a:xfrm>
        </p:spPr>
        <p:txBody>
          <a:bodyPr/>
          <a:lstStyle/>
          <a:p>
            <a:r>
              <a:rPr lang="en-US" dirty="0"/>
              <a:t>What are you going to talk about?</a:t>
            </a:r>
          </a:p>
        </p:txBody>
      </p:sp>
      <p:sp>
        <p:nvSpPr>
          <p:cNvPr id="4" name="Text Placeholder 3">
            <a:extLst>
              <a:ext uri="{FF2B5EF4-FFF2-40B4-BE49-F238E27FC236}">
                <a16:creationId xmlns:a16="http://schemas.microsoft.com/office/drawing/2014/main" id="{50EA7388-4013-4754-8547-256EE6644913}"/>
              </a:ext>
            </a:extLst>
          </p:cNvPr>
          <p:cNvSpPr>
            <a:spLocks noGrp="1"/>
          </p:cNvSpPr>
          <p:nvPr>
            <p:ph type="body" sz="quarter" idx="32"/>
          </p:nvPr>
        </p:nvSpPr>
        <p:spPr>
          <a:xfrm>
            <a:off x="7111800" y="4787900"/>
            <a:ext cx="4648200" cy="633186"/>
          </a:xfrm>
        </p:spPr>
        <p:txBody>
          <a:bodyPr/>
          <a:lstStyle/>
          <a:p>
            <a:endParaRPr lang="en-US" dirty="0"/>
          </a:p>
        </p:txBody>
      </p:sp>
      <p:sp>
        <p:nvSpPr>
          <p:cNvPr id="11" name="Content Placeholder 10">
            <a:extLst>
              <a:ext uri="{FF2B5EF4-FFF2-40B4-BE49-F238E27FC236}">
                <a16:creationId xmlns:a16="http://schemas.microsoft.com/office/drawing/2014/main" id="{15E3C42A-3009-4514-A806-75143A92E5A1}"/>
              </a:ext>
            </a:extLst>
          </p:cNvPr>
          <p:cNvSpPr>
            <a:spLocks noGrp="1"/>
          </p:cNvSpPr>
          <p:nvPr>
            <p:ph sz="half" idx="1"/>
          </p:nvPr>
        </p:nvSpPr>
        <p:spPr>
          <a:xfrm>
            <a:off x="1334531" y="1326869"/>
            <a:ext cx="4253569" cy="3305414"/>
          </a:xfrm>
        </p:spPr>
        <p:txBody>
          <a:bodyPr/>
          <a:lstStyle/>
          <a:p>
            <a:pPr marL="0" indent="0" algn="r">
              <a:lnSpc>
                <a:spcPct val="100000"/>
              </a:lnSpc>
              <a:spcBef>
                <a:spcPts val="0"/>
              </a:spcBef>
              <a:buNone/>
            </a:pPr>
            <a:r>
              <a:rPr lang="en-US" sz="2800" dirty="0"/>
              <a:t>Review research on software delivery </a:t>
            </a:r>
          </a:p>
          <a:p>
            <a:pPr marL="0" indent="0" algn="r">
              <a:lnSpc>
                <a:spcPct val="100000"/>
              </a:lnSpc>
              <a:spcBef>
                <a:spcPts val="0"/>
              </a:spcBef>
              <a:buNone/>
            </a:pPr>
            <a:endParaRPr lang="en-US" sz="2800" dirty="0"/>
          </a:p>
          <a:p>
            <a:pPr marL="0" indent="0" algn="r">
              <a:lnSpc>
                <a:spcPct val="100000"/>
              </a:lnSpc>
              <a:spcBef>
                <a:spcPts val="0"/>
              </a:spcBef>
              <a:buNone/>
            </a:pPr>
            <a:endParaRPr lang="en-US" sz="2800" dirty="0"/>
          </a:p>
          <a:p>
            <a:pPr marL="0" indent="0" algn="r">
              <a:lnSpc>
                <a:spcPct val="100000"/>
              </a:lnSpc>
              <a:spcBef>
                <a:spcPts val="0"/>
              </a:spcBef>
              <a:buNone/>
            </a:pPr>
            <a:r>
              <a:rPr lang="en-US" sz="2800" dirty="0"/>
              <a:t>25 Ways to </a:t>
            </a:r>
          </a:p>
          <a:p>
            <a:pPr marL="0" indent="0" algn="r">
              <a:lnSpc>
                <a:spcPct val="100000"/>
              </a:lnSpc>
              <a:spcBef>
                <a:spcPts val="0"/>
              </a:spcBef>
              <a:buNone/>
            </a:pPr>
            <a:r>
              <a:rPr lang="en-US" sz="2800" dirty="0"/>
              <a:t>MAKE IT BETTER</a:t>
            </a:r>
          </a:p>
        </p:txBody>
      </p:sp>
      <p:sp>
        <p:nvSpPr>
          <p:cNvPr id="6" name="Footer Placeholder 5">
            <a:extLst>
              <a:ext uri="{FF2B5EF4-FFF2-40B4-BE49-F238E27FC236}">
                <a16:creationId xmlns:a16="http://schemas.microsoft.com/office/drawing/2014/main" id="{79ACB4E0-1925-4557-8731-33E4F565EE01}"/>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7C85A006-E3A5-412C-ABB8-00D7843FB4F4}"/>
              </a:ext>
            </a:extLst>
          </p:cNvPr>
          <p:cNvSpPr>
            <a:spLocks noGrp="1"/>
          </p:cNvSpPr>
          <p:nvPr>
            <p:ph type="sldNum" sz="quarter" idx="33"/>
          </p:nvPr>
        </p:nvSpPr>
        <p:spPr/>
        <p:txBody>
          <a:bodyPr/>
          <a:lstStyle/>
          <a:p>
            <a:fld id="{19B51A1E-902D-48AF-9020-955120F399B6}" type="slidenum">
              <a:rPr lang="en-US" noProof="0" smtClean="0"/>
              <a:pPr/>
              <a:t>5</a:t>
            </a:fld>
            <a:endParaRPr lang="en-US" noProof="0" dirty="0"/>
          </a:p>
        </p:txBody>
      </p:sp>
      <p:sp>
        <p:nvSpPr>
          <p:cNvPr id="14" name="Rectangle 13">
            <a:extLst>
              <a:ext uri="{FF2B5EF4-FFF2-40B4-BE49-F238E27FC236}">
                <a16:creationId xmlns:a16="http://schemas.microsoft.com/office/drawing/2014/main" id="{44757ACA-5CFC-4DCB-AF42-DBE033F7E6B9}"/>
              </a:ext>
              <a:ext uri="{C183D7F6-B498-43B3-948B-1728B52AA6E4}">
                <adec:decorative xmlns:adec="http://schemas.microsoft.com/office/drawing/2017/decorative" val="1"/>
              </a:ext>
            </a:extLst>
          </p:cNvPr>
          <p:cNvSpPr/>
          <p:nvPr/>
        </p:nvSpPr>
        <p:spPr>
          <a:xfrm>
            <a:off x="9348588" y="105652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473616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6" r="6"/>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747655" y="3429000"/>
            <a:ext cx="6444343" cy="1121858"/>
          </a:xfrm>
        </p:spPr>
        <p:txBody>
          <a:bodyPr/>
          <a:lstStyle/>
          <a:p>
            <a:pPr algn="l"/>
            <a:r>
              <a:rPr lang="en-US" dirty="0"/>
              <a:t>The Research</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a:xfrm>
            <a:off x="5747656" y="4557013"/>
            <a:ext cx="6444343" cy="703058"/>
          </a:xfrm>
        </p:spPr>
        <p:txBody>
          <a:bodyPr/>
          <a:lstStyle/>
          <a:p>
            <a:pPr algn="l"/>
            <a:r>
              <a:rPr lang="en-US" sz="2400" dirty="0"/>
              <a:t>Let’s get the depressing stuff out of the way…</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6</a:t>
            </a:fld>
            <a:endParaRPr lang="en-US" dirty="0"/>
          </a:p>
        </p:txBody>
      </p:sp>
    </p:spTree>
    <p:extLst>
      <p:ext uri="{BB962C8B-B14F-4D97-AF65-F5344CB8AC3E}">
        <p14:creationId xmlns:p14="http://schemas.microsoft.com/office/powerpoint/2010/main" val="409167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Image result for plane crashing">
            <a:extLst>
              <a:ext uri="{FF2B5EF4-FFF2-40B4-BE49-F238E27FC236}">
                <a16:creationId xmlns:a16="http://schemas.microsoft.com/office/drawing/2014/main" id="{241B2DF6-B968-4D9D-AAAF-F81A2C17B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662057" cy="63713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622FF29-9FAF-45BF-8465-DE791F162BB5}"/>
              </a:ext>
            </a:extLst>
          </p:cNvPr>
          <p:cNvSpPr/>
          <p:nvPr/>
        </p:nvSpPr>
        <p:spPr>
          <a:xfrm>
            <a:off x="5022760" y="1"/>
            <a:ext cx="7169239" cy="63713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8D2276-28D3-4CF6-99EA-ACA5A1168FE0}"/>
              </a:ext>
            </a:extLst>
          </p:cNvPr>
          <p:cNvSpPr>
            <a:spLocks noGrp="1"/>
          </p:cNvSpPr>
          <p:nvPr>
            <p:ph type="title"/>
          </p:nvPr>
        </p:nvSpPr>
        <p:spPr>
          <a:xfrm>
            <a:off x="-1700" y="2825661"/>
            <a:ext cx="5024461" cy="1835065"/>
          </a:xfrm>
        </p:spPr>
        <p:txBody>
          <a:bodyPr/>
          <a:lstStyle/>
          <a:p>
            <a:pPr algn="ctr"/>
            <a:r>
              <a:rPr lang="en-US" sz="5400" dirty="0"/>
              <a:t>75% of Software Projects Will Fail</a:t>
            </a:r>
          </a:p>
        </p:txBody>
      </p:sp>
      <p:sp>
        <p:nvSpPr>
          <p:cNvPr id="3" name="Footer Placeholder 2">
            <a:extLst>
              <a:ext uri="{FF2B5EF4-FFF2-40B4-BE49-F238E27FC236}">
                <a16:creationId xmlns:a16="http://schemas.microsoft.com/office/drawing/2014/main" id="{01A02BAA-AACA-42F4-AD64-F92AC3FB1B25}"/>
              </a:ext>
            </a:extLst>
          </p:cNvPr>
          <p:cNvSpPr>
            <a:spLocks noGrp="1"/>
          </p:cNvSpPr>
          <p:nvPr>
            <p:ph type="ftr" sz="quarter" idx="11"/>
          </p:nvPr>
        </p:nvSpPr>
        <p:spPr/>
        <p:txBody>
          <a:bodyPr/>
          <a:lstStyle/>
          <a:p>
            <a:r>
              <a:rPr lang="en-US" noProof="0" dirty="0"/>
              <a:t>The Research</a:t>
            </a:r>
          </a:p>
        </p:txBody>
      </p:sp>
      <p:sp>
        <p:nvSpPr>
          <p:cNvPr id="4" name="Slide Number Placeholder 3">
            <a:extLst>
              <a:ext uri="{FF2B5EF4-FFF2-40B4-BE49-F238E27FC236}">
                <a16:creationId xmlns:a16="http://schemas.microsoft.com/office/drawing/2014/main" id="{47783344-50B1-42FE-BFE4-54C7943944F7}"/>
              </a:ext>
            </a:extLst>
          </p:cNvPr>
          <p:cNvSpPr>
            <a:spLocks noGrp="1"/>
          </p:cNvSpPr>
          <p:nvPr>
            <p:ph type="sldNum" sz="quarter" idx="12"/>
          </p:nvPr>
        </p:nvSpPr>
        <p:spPr/>
        <p:txBody>
          <a:bodyPr/>
          <a:lstStyle/>
          <a:p>
            <a:fld id="{19B51A1E-902D-48AF-9020-955120F399B6}" type="slidenum">
              <a:rPr lang="en-US" noProof="0" smtClean="0"/>
              <a:pPr/>
              <a:t>7</a:t>
            </a:fld>
            <a:endParaRPr lang="en-US" noProof="0" dirty="0"/>
          </a:p>
        </p:txBody>
      </p:sp>
      <p:sp>
        <p:nvSpPr>
          <p:cNvPr id="5" name="Text Placeholder 4">
            <a:extLst>
              <a:ext uri="{FF2B5EF4-FFF2-40B4-BE49-F238E27FC236}">
                <a16:creationId xmlns:a16="http://schemas.microsoft.com/office/drawing/2014/main" id="{B53B243E-CE4F-4A48-8787-DDE1D30D25E0}"/>
              </a:ext>
            </a:extLst>
          </p:cNvPr>
          <p:cNvSpPr>
            <a:spLocks noGrp="1"/>
          </p:cNvSpPr>
          <p:nvPr>
            <p:ph type="body" idx="1"/>
          </p:nvPr>
        </p:nvSpPr>
        <p:spPr>
          <a:xfrm>
            <a:off x="0" y="4660727"/>
            <a:ext cx="5022761" cy="1095056"/>
          </a:xfrm>
        </p:spPr>
        <p:txBody>
          <a:bodyPr/>
          <a:lstStyle/>
          <a:p>
            <a:pPr algn="r"/>
            <a:r>
              <a:rPr lang="en-US" sz="2400" dirty="0"/>
              <a:t>- </a:t>
            </a:r>
            <a:r>
              <a:rPr lang="en-US" sz="2400" dirty="0" err="1"/>
              <a:t>Geneca</a:t>
            </a:r>
            <a:r>
              <a:rPr lang="en-US" sz="2400" dirty="0"/>
              <a:t> 201</a:t>
            </a:r>
            <a:r>
              <a:rPr lang="en-US" dirty="0"/>
              <a:t>7</a:t>
            </a:r>
          </a:p>
        </p:txBody>
      </p:sp>
      <p:sp>
        <p:nvSpPr>
          <p:cNvPr id="6" name="Rectangle 5">
            <a:extLst>
              <a:ext uri="{FF2B5EF4-FFF2-40B4-BE49-F238E27FC236}">
                <a16:creationId xmlns:a16="http://schemas.microsoft.com/office/drawing/2014/main" id="{24908BED-57F3-44B1-8431-805BC549645A}"/>
              </a:ext>
            </a:extLst>
          </p:cNvPr>
          <p:cNvSpPr/>
          <p:nvPr/>
        </p:nvSpPr>
        <p:spPr>
          <a:xfrm>
            <a:off x="5277993" y="123118"/>
            <a:ext cx="6662057" cy="5940088"/>
          </a:xfrm>
          <a:prstGeom prst="rect">
            <a:avLst/>
          </a:prstGeom>
        </p:spPr>
        <p:txBody>
          <a:bodyPr wrap="square">
            <a:spAutoFit/>
          </a:bodyPr>
          <a:lstStyle/>
          <a:p>
            <a:pPr fontAlgn="base"/>
            <a:r>
              <a:rPr lang="en-US" sz="2000" b="1" dirty="0">
                <a:solidFill>
                  <a:schemeClr val="bg1"/>
                </a:solidFill>
              </a:rPr>
              <a:t>Key survey findings include:</a:t>
            </a:r>
            <a:endParaRPr lang="en-US" sz="2000" dirty="0">
              <a:solidFill>
                <a:schemeClr val="bg1"/>
              </a:solidFill>
            </a:endParaRPr>
          </a:p>
          <a:p>
            <a:pPr marL="285750" indent="-285750" fontAlgn="base">
              <a:buFont typeface="Arial" panose="020B0604020202020204" pitchFamily="34" charset="0"/>
              <a:buChar char="•"/>
            </a:pPr>
            <a:r>
              <a:rPr lang="en-US" sz="2400" dirty="0">
                <a:solidFill>
                  <a:schemeClr val="bg1"/>
                </a:solidFill>
              </a:rPr>
              <a:t>75% of respondents admit that their projects are either always or usually “doomed right from the start.”</a:t>
            </a:r>
          </a:p>
          <a:p>
            <a:pPr marL="285750" indent="-285750" fontAlgn="base">
              <a:buFont typeface="Arial" panose="020B0604020202020204" pitchFamily="34" charset="0"/>
              <a:buChar char="•"/>
            </a:pPr>
            <a:r>
              <a:rPr lang="en-US" sz="2400" dirty="0">
                <a:solidFill>
                  <a:schemeClr val="bg1"/>
                </a:solidFill>
              </a:rPr>
              <a:t>80% admit they spend at least half their time on rework.</a:t>
            </a:r>
          </a:p>
          <a:p>
            <a:pPr marL="285750" indent="-285750" fontAlgn="base">
              <a:buFont typeface="Arial" panose="020B0604020202020204" pitchFamily="34" charset="0"/>
              <a:buChar char="•"/>
            </a:pPr>
            <a:r>
              <a:rPr lang="en-US" sz="2400" dirty="0">
                <a:solidFill>
                  <a:schemeClr val="bg1"/>
                </a:solidFill>
              </a:rPr>
              <a:t>78% feel the business is usually or always out of sync with project requirements and business stakeholders need to be more involved and engaged in the requirements process.</a:t>
            </a:r>
          </a:p>
          <a:p>
            <a:pPr marL="285750" indent="-285750" fontAlgn="base">
              <a:buFont typeface="Arial" panose="020B0604020202020204" pitchFamily="34" charset="0"/>
              <a:buChar char="•"/>
            </a:pPr>
            <a:r>
              <a:rPr lang="en-US" sz="2400" dirty="0">
                <a:solidFill>
                  <a:schemeClr val="bg1"/>
                </a:solidFill>
              </a:rPr>
              <a:t>Only 55% feel that the business objectives of their projects are clear to them.</a:t>
            </a:r>
          </a:p>
          <a:p>
            <a:pPr marL="285750" indent="-285750" fontAlgn="base">
              <a:buFont typeface="Arial" panose="020B0604020202020204" pitchFamily="34" charset="0"/>
              <a:buChar char="•"/>
            </a:pPr>
            <a:r>
              <a:rPr lang="en-US" sz="2400" dirty="0">
                <a:solidFill>
                  <a:schemeClr val="bg1"/>
                </a:solidFill>
              </a:rPr>
              <a:t>Less than 20% describe the requirements process as the articulation of business need.</a:t>
            </a:r>
          </a:p>
          <a:p>
            <a:pPr marL="285750" indent="-285750" fontAlgn="base">
              <a:buFont typeface="Arial" panose="020B0604020202020204" pitchFamily="34" charset="0"/>
              <a:buChar char="•"/>
            </a:pPr>
            <a:r>
              <a:rPr lang="en-US" sz="2400" dirty="0">
                <a:solidFill>
                  <a:schemeClr val="bg1"/>
                </a:solidFill>
              </a:rPr>
              <a:t>Only 23% state they are always in agreement when a project is truly done.</a:t>
            </a:r>
            <a:endParaRPr lang="en-US" sz="2400" b="0" i="0" dirty="0">
              <a:solidFill>
                <a:schemeClr val="bg1"/>
              </a:solidFill>
              <a:effectLst/>
            </a:endParaRPr>
          </a:p>
        </p:txBody>
      </p:sp>
      <p:sp>
        <p:nvSpPr>
          <p:cNvPr id="7" name="Rectangle 6">
            <a:extLst>
              <a:ext uri="{FF2B5EF4-FFF2-40B4-BE49-F238E27FC236}">
                <a16:creationId xmlns:a16="http://schemas.microsoft.com/office/drawing/2014/main" id="{623C60B9-6E3F-449C-B499-E5A02B8C1177}"/>
              </a:ext>
            </a:extLst>
          </p:cNvPr>
          <p:cNvSpPr/>
          <p:nvPr/>
        </p:nvSpPr>
        <p:spPr>
          <a:xfrm>
            <a:off x="-1700" y="5478784"/>
            <a:ext cx="6096000" cy="276999"/>
          </a:xfrm>
          <a:prstGeom prst="rect">
            <a:avLst/>
          </a:prstGeom>
        </p:spPr>
        <p:txBody>
          <a:bodyPr>
            <a:spAutoFit/>
          </a:bodyPr>
          <a:lstStyle/>
          <a:p>
            <a:r>
              <a:rPr lang="en-US" sz="1200" dirty="0">
                <a:hlinkClick r:id="rId4"/>
              </a:rPr>
              <a:t>http://www.geneca.com/why-up-to-75-of-software-projects-will-fail/</a:t>
            </a:r>
            <a:endParaRPr lang="en-US" sz="1200" dirty="0"/>
          </a:p>
        </p:txBody>
      </p:sp>
    </p:spTree>
    <p:extLst>
      <p:ext uri="{BB962C8B-B14F-4D97-AF65-F5344CB8AC3E}">
        <p14:creationId xmlns:p14="http://schemas.microsoft.com/office/powerpoint/2010/main" val="50640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78000"/>
          </a:schemeClr>
        </a:solidFill>
        <a:effectLst/>
      </p:bgPr>
    </p:bg>
    <p:spTree>
      <p:nvGrpSpPr>
        <p:cNvPr id="1" name=""/>
        <p:cNvGrpSpPr/>
        <p:nvPr/>
      </p:nvGrpSpPr>
      <p:grpSpPr>
        <a:xfrm>
          <a:off x="0" y="0"/>
          <a:ext cx="0" cy="0"/>
          <a:chOff x="0" y="0"/>
          <a:chExt cx="0" cy="0"/>
        </a:xfrm>
      </p:grpSpPr>
      <p:pic>
        <p:nvPicPr>
          <p:cNvPr id="3074" name="Picture 2" descr="Image result for plane crashing">
            <a:extLst>
              <a:ext uri="{FF2B5EF4-FFF2-40B4-BE49-F238E27FC236}">
                <a16:creationId xmlns:a16="http://schemas.microsoft.com/office/drawing/2014/main" id="{6665808D-E5B6-422B-817F-E019EB8BBE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0" r="19598"/>
          <a:stretch/>
        </p:blipFill>
        <p:spPr bwMode="auto">
          <a:xfrm>
            <a:off x="4719834" y="0"/>
            <a:ext cx="7472166" cy="6371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4E7569-7518-4504-B6E4-5037C5700A46}"/>
              </a:ext>
            </a:extLst>
          </p:cNvPr>
          <p:cNvSpPr>
            <a:spLocks noGrp="1"/>
          </p:cNvSpPr>
          <p:nvPr>
            <p:ph type="title"/>
          </p:nvPr>
        </p:nvSpPr>
        <p:spPr>
          <a:xfrm>
            <a:off x="-1700" y="2641591"/>
            <a:ext cx="8669182" cy="1958400"/>
          </a:xfrm>
        </p:spPr>
        <p:txBody>
          <a:bodyPr/>
          <a:lstStyle/>
          <a:p>
            <a:r>
              <a:rPr lang="en-US" dirty="0"/>
              <a:t>When Leadership was asked why projects fail… </a:t>
            </a:r>
          </a:p>
        </p:txBody>
      </p:sp>
      <p:sp>
        <p:nvSpPr>
          <p:cNvPr id="3" name="Footer Placeholder 2">
            <a:extLst>
              <a:ext uri="{FF2B5EF4-FFF2-40B4-BE49-F238E27FC236}">
                <a16:creationId xmlns:a16="http://schemas.microsoft.com/office/drawing/2014/main" id="{2C62F244-C67E-43FC-A5D6-34A886C0A8CC}"/>
              </a:ext>
            </a:extLst>
          </p:cNvPr>
          <p:cNvSpPr>
            <a:spLocks noGrp="1"/>
          </p:cNvSpPr>
          <p:nvPr>
            <p:ph type="ftr" sz="quarter" idx="11"/>
          </p:nvPr>
        </p:nvSpPr>
        <p:spPr/>
        <p:txBody>
          <a:bodyPr/>
          <a:lstStyle/>
          <a:p>
            <a:r>
              <a:rPr lang="en-US" noProof="0" dirty="0"/>
              <a:t>The Research</a:t>
            </a:r>
          </a:p>
        </p:txBody>
      </p:sp>
      <p:sp>
        <p:nvSpPr>
          <p:cNvPr id="4" name="Slide Number Placeholder 3">
            <a:extLst>
              <a:ext uri="{FF2B5EF4-FFF2-40B4-BE49-F238E27FC236}">
                <a16:creationId xmlns:a16="http://schemas.microsoft.com/office/drawing/2014/main" id="{2F578F04-A70D-480D-BBBD-18DCFD940209}"/>
              </a:ext>
            </a:extLst>
          </p:cNvPr>
          <p:cNvSpPr>
            <a:spLocks noGrp="1"/>
          </p:cNvSpPr>
          <p:nvPr>
            <p:ph type="sldNum" sz="quarter" idx="12"/>
          </p:nvPr>
        </p:nvSpPr>
        <p:spPr/>
        <p:txBody>
          <a:bodyPr/>
          <a:lstStyle/>
          <a:p>
            <a:fld id="{19B51A1E-902D-48AF-9020-955120F399B6}" type="slidenum">
              <a:rPr lang="en-US" noProof="0" smtClean="0"/>
              <a:pPr/>
              <a:t>8</a:t>
            </a:fld>
            <a:endParaRPr lang="en-US" noProof="0" dirty="0"/>
          </a:p>
        </p:txBody>
      </p:sp>
      <p:sp>
        <p:nvSpPr>
          <p:cNvPr id="5" name="Text Placeholder 4">
            <a:extLst>
              <a:ext uri="{FF2B5EF4-FFF2-40B4-BE49-F238E27FC236}">
                <a16:creationId xmlns:a16="http://schemas.microsoft.com/office/drawing/2014/main" id="{E0905D25-8589-4525-B341-9EB41CF3D755}"/>
              </a:ext>
            </a:extLst>
          </p:cNvPr>
          <p:cNvSpPr>
            <a:spLocks noGrp="1"/>
          </p:cNvSpPr>
          <p:nvPr>
            <p:ph type="body" idx="1"/>
          </p:nvPr>
        </p:nvSpPr>
        <p:spPr>
          <a:xfrm>
            <a:off x="0" y="4599991"/>
            <a:ext cx="8667482" cy="609691"/>
          </a:xfrm>
        </p:spPr>
        <p:txBody>
          <a:bodyPr/>
          <a:lstStyle/>
          <a:p>
            <a:r>
              <a:rPr lang="en-US" sz="2400" dirty="0"/>
              <a:t>The Standish Report</a:t>
            </a:r>
          </a:p>
        </p:txBody>
      </p:sp>
      <p:sp>
        <p:nvSpPr>
          <p:cNvPr id="6" name="Rectangle 5">
            <a:extLst>
              <a:ext uri="{FF2B5EF4-FFF2-40B4-BE49-F238E27FC236}">
                <a16:creationId xmlns:a16="http://schemas.microsoft.com/office/drawing/2014/main" id="{E4E37303-D5F6-4185-AAD9-7C128B8BFBF3}"/>
              </a:ext>
            </a:extLst>
          </p:cNvPr>
          <p:cNvSpPr/>
          <p:nvPr/>
        </p:nvSpPr>
        <p:spPr>
          <a:xfrm>
            <a:off x="4719835" y="6109741"/>
            <a:ext cx="7472165" cy="261610"/>
          </a:xfrm>
          <a:prstGeom prst="rect">
            <a:avLst/>
          </a:prstGeom>
        </p:spPr>
        <p:txBody>
          <a:bodyPr wrap="square">
            <a:spAutoFit/>
          </a:bodyPr>
          <a:lstStyle/>
          <a:p>
            <a:r>
              <a:rPr lang="en-US" sz="1100" dirty="0">
                <a:hlinkClick r:id="rId4"/>
              </a:rPr>
              <a:t>Photo credit: https://www.chron.com/neighborhood/article/Plane-crash-reported-in-west-Houston-near-Sugar-13242222.php</a:t>
            </a:r>
            <a:endParaRPr lang="en-US" sz="1100" dirty="0"/>
          </a:p>
        </p:txBody>
      </p:sp>
    </p:spTree>
    <p:extLst>
      <p:ext uri="{BB962C8B-B14F-4D97-AF65-F5344CB8AC3E}">
        <p14:creationId xmlns:p14="http://schemas.microsoft.com/office/powerpoint/2010/main" val="232437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20487" y="448329"/>
            <a:ext cx="4025878" cy="1346000"/>
          </a:xfrm>
        </p:spPr>
        <p:txBody>
          <a:bodyPr/>
          <a:lstStyle/>
          <a:p>
            <a:r>
              <a:rPr lang="en-US" dirty="0"/>
              <a:t>The Standish Group – </a:t>
            </a:r>
            <a:br>
              <a:rPr lang="en-US" dirty="0"/>
            </a:br>
            <a:r>
              <a:rPr lang="en-US" dirty="0"/>
              <a:t>CHAOS Report 2015</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2000" y="1691222"/>
            <a:ext cx="11339513" cy="343152"/>
          </a:xfrm>
        </p:spPr>
        <p:txBody>
          <a:bodyPr/>
          <a:lstStyle/>
          <a:p>
            <a:r>
              <a:rPr lang="en-US" dirty="0"/>
              <a:t>Comprehensive Human Appraisal </a:t>
            </a:r>
          </a:p>
          <a:p>
            <a:r>
              <a:rPr lang="en-US" dirty="0"/>
              <a:t>for Originating Software</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9</a:t>
            </a:fld>
            <a:endParaRPr lang="en-US" dirty="0"/>
          </a:p>
        </p:txBody>
      </p:sp>
      <p:pic>
        <p:nvPicPr>
          <p:cNvPr id="5" name="Picture 4">
            <a:extLst>
              <a:ext uri="{FF2B5EF4-FFF2-40B4-BE49-F238E27FC236}">
                <a16:creationId xmlns:a16="http://schemas.microsoft.com/office/drawing/2014/main" id="{D1D472EF-EE8A-42DE-97AB-6241FD527FE1}"/>
              </a:ext>
            </a:extLst>
          </p:cNvPr>
          <p:cNvPicPr>
            <a:picLocks noChangeAspect="1"/>
          </p:cNvPicPr>
          <p:nvPr/>
        </p:nvPicPr>
        <p:blipFill>
          <a:blip r:embed="rId3"/>
          <a:stretch>
            <a:fillRect/>
          </a:stretch>
        </p:blipFill>
        <p:spPr>
          <a:xfrm>
            <a:off x="4673878" y="233794"/>
            <a:ext cx="7302122" cy="6137557"/>
          </a:xfrm>
          <a:prstGeom prst="rect">
            <a:avLst/>
          </a:prstGeom>
        </p:spPr>
      </p:pic>
      <p:sp>
        <p:nvSpPr>
          <p:cNvPr id="14" name="Footer Placeholder 2">
            <a:extLst>
              <a:ext uri="{FF2B5EF4-FFF2-40B4-BE49-F238E27FC236}">
                <a16:creationId xmlns:a16="http://schemas.microsoft.com/office/drawing/2014/main" id="{3CAA3C1F-F711-43FC-A67C-D1DC2F994FE8}"/>
              </a:ext>
            </a:extLst>
          </p:cNvPr>
          <p:cNvSpPr txBox="1">
            <a:spLocks/>
          </p:cNvSpPr>
          <p:nvPr/>
        </p:nvSpPr>
        <p:spPr>
          <a:xfrm>
            <a:off x="432000" y="6439820"/>
            <a:ext cx="5664000" cy="29506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The Research</a:t>
            </a:r>
          </a:p>
        </p:txBody>
      </p:sp>
      <p:sp>
        <p:nvSpPr>
          <p:cNvPr id="4" name="TextBox 3">
            <a:extLst>
              <a:ext uri="{FF2B5EF4-FFF2-40B4-BE49-F238E27FC236}">
                <a16:creationId xmlns:a16="http://schemas.microsoft.com/office/drawing/2014/main" id="{55764E4B-F8C1-4E59-BDA6-018E8095A8A9}"/>
              </a:ext>
            </a:extLst>
          </p:cNvPr>
          <p:cNvSpPr txBox="1"/>
          <p:nvPr/>
        </p:nvSpPr>
        <p:spPr>
          <a:xfrm>
            <a:off x="310091" y="2915580"/>
            <a:ext cx="4136274" cy="1754326"/>
          </a:xfrm>
          <a:prstGeom prst="rect">
            <a:avLst/>
          </a:prstGeom>
          <a:noFill/>
        </p:spPr>
        <p:txBody>
          <a:bodyPr wrap="square" rtlCol="0">
            <a:spAutoFit/>
          </a:bodyPr>
          <a:lstStyle/>
          <a:p>
            <a:r>
              <a:rPr lang="en-US" dirty="0"/>
              <a:t>The Standish Group is an international IT Research Advisory Firm. Their CHAOS Report is the result of in-depth surveys on delivering mission critical software projects on-time and on-budget with a satisfactory result.</a:t>
            </a:r>
          </a:p>
        </p:txBody>
      </p:sp>
    </p:spTree>
    <p:extLst>
      <p:ext uri="{BB962C8B-B14F-4D97-AF65-F5344CB8AC3E}">
        <p14:creationId xmlns:p14="http://schemas.microsoft.com/office/powerpoint/2010/main" val="25800700"/>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585C4B715E2C47AED2081B5F7EE613" ma:contentTypeVersion="10" ma:contentTypeDescription="Create a new document." ma:contentTypeScope="" ma:versionID="572a0118a004f08866b0d712af610bb1">
  <xsd:schema xmlns:xsd="http://www.w3.org/2001/XMLSchema" xmlns:xs="http://www.w3.org/2001/XMLSchema" xmlns:p="http://schemas.microsoft.com/office/2006/metadata/properties" xmlns:ns2="ddba918d-52ad-4bdb-8347-1cf05978d176" xmlns:ns3="d5f7d96f-8fe5-4b90-93fe-c39af03ad149" targetNamespace="http://schemas.microsoft.com/office/2006/metadata/properties" ma:root="true" ma:fieldsID="2c69de105b22a7f2ca7aa6b4e45d6efa" ns2:_="" ns3:_="">
    <xsd:import namespace="ddba918d-52ad-4bdb-8347-1cf05978d176"/>
    <xsd:import namespace="d5f7d96f-8fe5-4b90-93fe-c39af03ad149"/>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ba918d-52ad-4bdb-8347-1cf05978d17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f7d96f-8fe5-4b90-93fe-c39af03ad149"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90D0D0-7C1D-47FF-A2F0-9937AA567A3D}">
  <ds:schemaRefs>
    <ds:schemaRef ds:uri="ddba918d-52ad-4bdb-8347-1cf05978d176"/>
    <ds:schemaRef ds:uri="http://schemas.microsoft.com/office/2006/documentManagement/types"/>
    <ds:schemaRef ds:uri="http://purl.org/dc/terms/"/>
    <ds:schemaRef ds:uri="http://schemas.openxmlformats.org/package/2006/metadata/core-properties"/>
    <ds:schemaRef ds:uri="http://purl.org/dc/dcmitype/"/>
    <ds:schemaRef ds:uri="d5f7d96f-8fe5-4b90-93fe-c39af03ad149"/>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0816D89D-7B5F-490E-8943-497334013B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ba918d-52ad-4bdb-8347-1cf05978d176"/>
    <ds:schemaRef ds:uri="d5f7d96f-8fe5-4b90-93fe-c39af03ad1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E15EA0-2F38-456B-B156-038699A5D1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8350</Words>
  <Application>Microsoft Office PowerPoint</Application>
  <PresentationFormat>Widescreen</PresentationFormat>
  <Paragraphs>649</Paragraphs>
  <Slides>49</Slides>
  <Notes>49</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Arial</vt:lpstr>
      <vt:lpstr>Calibri</vt:lpstr>
      <vt:lpstr>Candara</vt:lpstr>
      <vt:lpstr>Corbel</vt:lpstr>
      <vt:lpstr>Open Sans</vt:lpstr>
      <vt:lpstr>Times New Roman</vt:lpstr>
      <vt:lpstr>Wingdings</vt:lpstr>
      <vt:lpstr>Office Theme</vt:lpstr>
      <vt:lpstr>1_Office Theme</vt:lpstr>
      <vt:lpstr>PowerPoint Presentation</vt:lpstr>
      <vt:lpstr>Deliver  Your Xamarin App On-Time and On-Budget</vt:lpstr>
      <vt:lpstr>PowerPoint Presentation</vt:lpstr>
      <vt:lpstr>Why are you qualified to talk  about this? </vt:lpstr>
      <vt:lpstr>What are you going to talk about?</vt:lpstr>
      <vt:lpstr>The Research</vt:lpstr>
      <vt:lpstr>75% of Software Projects Will Fail</vt:lpstr>
      <vt:lpstr>When Leadership was asked why projects fail… </vt:lpstr>
      <vt:lpstr>The Standish Group –  CHAOS Report 2015</vt:lpstr>
      <vt:lpstr>25 Ways to Make it Better</vt:lpstr>
      <vt:lpstr>Communication Cadence</vt:lpstr>
      <vt:lpstr>Who is on the Team?</vt:lpstr>
      <vt:lpstr>#1. Weekly Progress Videos and Screen Caps</vt:lpstr>
      <vt:lpstr>#2. Do Not Write Any Code Without a Mockup</vt:lpstr>
      <vt:lpstr>#3. Make and Use a MUST KNOW List</vt:lpstr>
      <vt:lpstr>#4. Early UAT for  Stakeholders</vt:lpstr>
      <vt:lpstr>#4. Early UAT for  Stakeholders</vt:lpstr>
      <vt:lpstr>#4A. Invest in Sample Data</vt:lpstr>
      <vt:lpstr>#4B. DI  Your Data Loading and Data Store</vt:lpstr>
      <vt:lpstr>#4B. DI  Your Data Loader and Data Store</vt:lpstr>
      <vt:lpstr>#4B. DI  Your Data Loader and Data Store</vt:lpstr>
      <vt:lpstr>#4. Early UAT Comparison</vt:lpstr>
      <vt:lpstr>#4. Early UAT</vt:lpstr>
      <vt:lpstr>Cultivate  Your Knowledge</vt:lpstr>
      <vt:lpstr>#5. Maintain a Technical  ToDo List</vt:lpstr>
      <vt:lpstr>#6. Pet Project App</vt:lpstr>
      <vt:lpstr>#7. Cultivate Your Emotional Maturity</vt:lpstr>
      <vt:lpstr>#8. Don’t Set Yourself Up for Failure</vt:lpstr>
      <vt:lpstr>#9. Celebrate Your Successes</vt:lpstr>
      <vt:lpstr>Optimize</vt:lpstr>
      <vt:lpstr>#10. CI, Analytics &amp; Crash Reporting on Day 1</vt:lpstr>
      <vt:lpstr>#10A. Meaningful Analytics</vt:lpstr>
      <vt:lpstr>#11. Monitor Crashes</vt:lpstr>
      <vt:lpstr>#12. CodeMaid – Avoid Merge Conflicts</vt:lpstr>
      <vt:lpstr>#13. Identify the Hard Parts and TimeBox POC</vt:lpstr>
      <vt:lpstr>#14. Build an MVP with “Good Bones”</vt:lpstr>
      <vt:lpstr>#15. Push Business Rules Back</vt:lpstr>
      <vt:lpstr>#16. Battle Context Switching</vt:lpstr>
      <vt:lpstr>#17. Apple Developer Membership Delays</vt:lpstr>
      <vt:lpstr>#18. iTunes Submission</vt:lpstr>
      <vt:lpstr>#19. Visual Studio Built In Task List:</vt:lpstr>
      <vt:lpstr>#20. First 10 / Last 10 Minutes</vt:lpstr>
      <vt:lpstr>#21. Avoid Late Summer Public Releases</vt:lpstr>
      <vt:lpstr>#22. Keep Build Numbers in Sync</vt:lpstr>
      <vt:lpstr>#23. Use the Golden Ratio</vt:lpstr>
      <vt:lpstr>#24. Choose Your Plugins Wisely</vt:lpstr>
      <vt:lpstr>#25. Synchronize  Environment  Updates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2019-05-24T13:49:03Z</dcterms:created>
  <dcterms:modified xsi:type="dcterms:W3CDTF">2019-07-12T12:37:27Z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0x01010029585C4B715E2C47AED2081B5F7EE613</vt:lpwstr>
  </property>
</Properties>
</file>